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75" r:id="rId4"/>
    <p:sldId id="258" r:id="rId5"/>
    <p:sldId id="262" r:id="rId6"/>
    <p:sldId id="276" r:id="rId7"/>
    <p:sldId id="277" r:id="rId8"/>
    <p:sldId id="271"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34" y="-3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98F13-B9D9-43DD-89EE-D0780517D105}" type="datetimeFigureOut">
              <a:rPr lang="es-ES" smtClean="0"/>
              <a:pPr/>
              <a:t>01/12/2012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9BEDA-EB12-44F9-A6BB-76178BB6631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BA9BEDA-EB12-44F9-A6BB-76178BB6631C}" type="slidenum">
              <a:rPr lang="es-ES" smtClean="0"/>
              <a:pPr/>
              <a:t>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983201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9E1B031-8974-46A9-8533-6D9AE7F11909}" type="datetimeFigureOut">
              <a:rPr lang="es-ES" smtClean="0"/>
              <a:pPr/>
              <a:t>01/12/2012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B847EE-2CF0-4507-A4A5-BFC646B38398}" type="slidenum">
              <a:rPr lang="es-ES" smtClean="0"/>
              <a:pPr/>
              <a:t>‹Nº›</a:t>
            </a:fld>
            <a:endParaRPr lang="es-ES"/>
          </a:p>
        </p:txBody>
      </p:sp>
    </p:spTree>
    <p:extLst>
      <p:ext uri="{BB962C8B-B14F-4D97-AF65-F5344CB8AC3E}">
        <p14:creationId xmlns:p14="http://schemas.microsoft.com/office/powerpoint/2010/main" xmlns="" val="13315113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9E1B031-8974-46A9-8533-6D9AE7F11909}" type="datetimeFigureOut">
              <a:rPr lang="es-ES" smtClean="0"/>
              <a:pPr/>
              <a:t>01/12/2012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B847EE-2CF0-4507-A4A5-BFC646B38398}" type="slidenum">
              <a:rPr lang="es-ES" smtClean="0"/>
              <a:pPr/>
              <a:t>‹Nº›</a:t>
            </a:fld>
            <a:endParaRPr lang="es-ES"/>
          </a:p>
        </p:txBody>
      </p:sp>
    </p:spTree>
    <p:extLst>
      <p:ext uri="{BB962C8B-B14F-4D97-AF65-F5344CB8AC3E}">
        <p14:creationId xmlns:p14="http://schemas.microsoft.com/office/powerpoint/2010/main" xmlns="" val="39726781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22920" y="44624"/>
            <a:ext cx="7797552" cy="1143000"/>
          </a:xfrm>
          <a:prstGeom prst="rect">
            <a:avLst/>
          </a:prstGeom>
        </p:spPr>
        <p:txBody>
          <a:bodyPr/>
          <a:lstStyle>
            <a:lvl1pPr algn="l">
              <a:defRPr sz="4000">
                <a:solidFill>
                  <a:schemeClr val="bg1"/>
                </a:solidFill>
                <a:latin typeface="Arial" pitchFamily="34" charset="0"/>
                <a:cs typeface="Arial"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115616" cy="836712"/>
          </a:xfrm>
          <a:prstGeom prst="rect">
            <a:avLst/>
          </a:prstGeom>
        </p:spPr>
      </p:pic>
    </p:spTree>
    <p:extLst>
      <p:ext uri="{BB962C8B-B14F-4D97-AF65-F5344CB8AC3E}">
        <p14:creationId xmlns:p14="http://schemas.microsoft.com/office/powerpoint/2010/main" xmlns="" val="3662748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9E1B031-8974-46A9-8533-6D9AE7F11909}" type="datetimeFigureOut">
              <a:rPr lang="es-ES" smtClean="0"/>
              <a:pPr/>
              <a:t>01/12/2012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B847EE-2CF0-4507-A4A5-BFC646B38398}" type="slidenum">
              <a:rPr lang="es-ES" smtClean="0"/>
              <a:pPr/>
              <a:t>‹Nº›</a:t>
            </a:fld>
            <a:endParaRPr lang="es-ES"/>
          </a:p>
        </p:txBody>
      </p:sp>
    </p:spTree>
    <p:extLst>
      <p:ext uri="{BB962C8B-B14F-4D97-AF65-F5344CB8AC3E}">
        <p14:creationId xmlns:p14="http://schemas.microsoft.com/office/powerpoint/2010/main" xmlns="" val="55532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9E1B031-8974-46A9-8533-6D9AE7F11909}" type="datetimeFigureOut">
              <a:rPr lang="es-ES" smtClean="0"/>
              <a:pPr/>
              <a:t>01/12/2012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B847EE-2CF0-4507-A4A5-BFC646B38398}" type="slidenum">
              <a:rPr lang="es-ES" smtClean="0"/>
              <a:pPr/>
              <a:t>‹Nº›</a:t>
            </a:fld>
            <a:endParaRPr lang="es-ES"/>
          </a:p>
        </p:txBody>
      </p:sp>
    </p:spTree>
    <p:extLst>
      <p:ext uri="{BB962C8B-B14F-4D97-AF65-F5344CB8AC3E}">
        <p14:creationId xmlns:p14="http://schemas.microsoft.com/office/powerpoint/2010/main" xmlns="" val="235043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9E1B031-8974-46A9-8533-6D9AE7F11909}" type="datetimeFigureOut">
              <a:rPr lang="es-ES" smtClean="0"/>
              <a:pPr/>
              <a:t>01/12/2012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AB847EE-2CF0-4507-A4A5-BFC646B38398}" type="slidenum">
              <a:rPr lang="es-ES" smtClean="0"/>
              <a:pPr/>
              <a:t>‹Nº›</a:t>
            </a:fld>
            <a:endParaRPr lang="es-ES"/>
          </a:p>
        </p:txBody>
      </p:sp>
    </p:spTree>
    <p:extLst>
      <p:ext uri="{BB962C8B-B14F-4D97-AF65-F5344CB8AC3E}">
        <p14:creationId xmlns:p14="http://schemas.microsoft.com/office/powerpoint/2010/main" xmlns="" val="121982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9E1B031-8974-46A9-8533-6D9AE7F11909}" type="datetimeFigureOut">
              <a:rPr lang="es-ES" smtClean="0"/>
              <a:pPr/>
              <a:t>01/12/2012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AB847EE-2CF0-4507-A4A5-BFC646B38398}" type="slidenum">
              <a:rPr lang="es-ES" smtClean="0"/>
              <a:pPr/>
              <a:t>‹Nº›</a:t>
            </a:fld>
            <a:endParaRPr lang="es-ES"/>
          </a:p>
        </p:txBody>
      </p:sp>
    </p:spTree>
    <p:extLst>
      <p:ext uri="{BB962C8B-B14F-4D97-AF65-F5344CB8AC3E}">
        <p14:creationId xmlns:p14="http://schemas.microsoft.com/office/powerpoint/2010/main" xmlns="" val="112506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E1B031-8974-46A9-8533-6D9AE7F11909}" type="datetimeFigureOut">
              <a:rPr lang="es-ES" smtClean="0"/>
              <a:pPr/>
              <a:t>01/12/2012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AB847EE-2CF0-4507-A4A5-BFC646B38398}" type="slidenum">
              <a:rPr lang="es-ES" smtClean="0"/>
              <a:pPr/>
              <a:t>‹Nº›</a:t>
            </a:fld>
            <a:endParaRPr lang="es-ES"/>
          </a:p>
        </p:txBody>
      </p:sp>
    </p:spTree>
    <p:extLst>
      <p:ext uri="{BB962C8B-B14F-4D97-AF65-F5344CB8AC3E}">
        <p14:creationId xmlns:p14="http://schemas.microsoft.com/office/powerpoint/2010/main" xmlns="" val="216912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9E1B031-8974-46A9-8533-6D9AE7F11909}" type="datetimeFigureOut">
              <a:rPr lang="es-ES" smtClean="0"/>
              <a:pPr/>
              <a:t>01/12/2012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B847EE-2CF0-4507-A4A5-BFC646B38398}" type="slidenum">
              <a:rPr lang="es-ES" smtClean="0"/>
              <a:pPr/>
              <a:t>‹Nº›</a:t>
            </a:fld>
            <a:endParaRPr lang="es-ES"/>
          </a:p>
        </p:txBody>
      </p:sp>
    </p:spTree>
    <p:extLst>
      <p:ext uri="{BB962C8B-B14F-4D97-AF65-F5344CB8AC3E}">
        <p14:creationId xmlns:p14="http://schemas.microsoft.com/office/powerpoint/2010/main" xmlns="" val="19505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9E1B031-8974-46A9-8533-6D9AE7F11909}" type="datetimeFigureOut">
              <a:rPr lang="es-ES" smtClean="0"/>
              <a:pPr/>
              <a:t>01/12/2012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B847EE-2CF0-4507-A4A5-BFC646B38398}" type="slidenum">
              <a:rPr lang="es-ES" smtClean="0"/>
              <a:pPr/>
              <a:t>‹Nº›</a:t>
            </a:fld>
            <a:endParaRPr lang="es-ES"/>
          </a:p>
        </p:txBody>
      </p:sp>
    </p:spTree>
    <p:extLst>
      <p:ext uri="{BB962C8B-B14F-4D97-AF65-F5344CB8AC3E}">
        <p14:creationId xmlns:p14="http://schemas.microsoft.com/office/powerpoint/2010/main" xmlns="" val="217874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1B031-8974-46A9-8533-6D9AE7F11909}" type="datetimeFigureOut">
              <a:rPr lang="es-ES" smtClean="0"/>
              <a:pPr/>
              <a:t>01/12/2012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847EE-2CF0-4507-A4A5-BFC646B38398}" type="slidenum">
              <a:rPr lang="es-ES" smtClean="0"/>
              <a:pPr/>
              <a:t>‹Nº›</a:t>
            </a:fld>
            <a:endParaRPr lang="es-ES"/>
          </a:p>
        </p:txBody>
      </p:sp>
    </p:spTree>
    <p:extLst>
      <p:ext uri="{BB962C8B-B14F-4D97-AF65-F5344CB8AC3E}">
        <p14:creationId xmlns:p14="http://schemas.microsoft.com/office/powerpoint/2010/main" xmlns="" val="263105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1 Título"/>
          <p:cNvSpPr txBox="1">
            <a:spLocks/>
          </p:cNvSpPr>
          <p:nvPr/>
        </p:nvSpPr>
        <p:spPr>
          <a:xfrm>
            <a:off x="685800" y="4479255"/>
            <a:ext cx="7772400" cy="1470025"/>
          </a:xfrm>
          <a:prstGeom prst="rect">
            <a:avLst/>
          </a:prstGeom>
        </p:spPr>
        <p:txBody>
          <a:bodyPr/>
          <a:lstStyle>
            <a:lvl1pPr algn="ctr"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r>
              <a:rPr lang="en-US" sz="3200" b="1" dirty="0" smtClean="0">
                <a:solidFill>
                  <a:schemeClr val="bg1">
                    <a:lumMod val="95000"/>
                  </a:schemeClr>
                </a:solidFill>
              </a:rPr>
              <a:t>FP7/2007-2013-</a:t>
            </a:r>
            <a:r>
              <a:rPr lang="es-ES" sz="3200" b="1" dirty="0" smtClean="0">
                <a:solidFill>
                  <a:schemeClr val="bg1">
                    <a:lumMod val="95000"/>
                  </a:schemeClr>
                </a:solidFill>
              </a:rPr>
              <a:t>317916</a:t>
            </a:r>
            <a:endParaRPr lang="ca-ES" sz="3200" dirty="0" smtClean="0"/>
          </a:p>
          <a:p>
            <a:r>
              <a:rPr lang="ca-ES" sz="3200" dirty="0" smtClean="0"/>
              <a:t>Andreu </a:t>
            </a:r>
            <a:r>
              <a:rPr lang="ca-ES" sz="3200" dirty="0" smtClean="0"/>
              <a:t>Llobera (</a:t>
            </a:r>
            <a:r>
              <a:rPr lang="ca-ES" sz="3200" dirty="0" err="1" smtClean="0"/>
              <a:t>LiPhos</a:t>
            </a:r>
            <a:r>
              <a:rPr lang="ca-ES" sz="3200" dirty="0" smtClean="0"/>
              <a:t> </a:t>
            </a:r>
            <a:r>
              <a:rPr lang="ca-ES" sz="3200" dirty="0" err="1" smtClean="0"/>
              <a:t>Coordinator</a:t>
            </a:r>
            <a:r>
              <a:rPr lang="ca-ES" sz="3200" dirty="0" smtClean="0"/>
              <a:t>)</a:t>
            </a:r>
            <a:endParaRPr lang="es-ES" sz="3200" dirty="0" smtClean="0"/>
          </a:p>
          <a:p>
            <a:r>
              <a:rPr lang="ca-ES" sz="2800" dirty="0" err="1" smtClean="0"/>
              <a:t>Presentation</a:t>
            </a:r>
            <a:r>
              <a:rPr lang="ca-ES" sz="2800" dirty="0" smtClean="0"/>
              <a:t> </a:t>
            </a:r>
            <a:r>
              <a:rPr lang="ca-ES" sz="2800" dirty="0" err="1" smtClean="0"/>
              <a:t>prepared</a:t>
            </a:r>
            <a:r>
              <a:rPr lang="ca-ES" sz="2800" dirty="0" smtClean="0"/>
              <a:t> for Cordis</a:t>
            </a:r>
            <a:endParaRPr lang="es-ES" sz="2800" dirty="0" smtClean="0"/>
          </a:p>
        </p:txBody>
      </p:sp>
      <p:sp>
        <p:nvSpPr>
          <p:cNvPr id="6" name="2 Subtítulo"/>
          <p:cNvSpPr txBox="1">
            <a:spLocks/>
          </p:cNvSpPr>
          <p:nvPr/>
        </p:nvSpPr>
        <p:spPr>
          <a:xfrm>
            <a:off x="755576" y="5348808"/>
            <a:ext cx="8208912" cy="1752600"/>
          </a:xfrm>
          <a:prstGeom prst="rect">
            <a:avLst/>
          </a:prstGeom>
        </p:spPr>
        <p:txBody>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ES" dirty="0"/>
          </a:p>
        </p:txBody>
      </p:sp>
      <p:sp>
        <p:nvSpPr>
          <p:cNvPr id="7" name="1 Título"/>
          <p:cNvSpPr txBox="1">
            <a:spLocks/>
          </p:cNvSpPr>
          <p:nvPr/>
        </p:nvSpPr>
        <p:spPr>
          <a:xfrm>
            <a:off x="5220072" y="6396087"/>
            <a:ext cx="4032448" cy="489297"/>
          </a:xfrm>
          <a:prstGeom prst="rect">
            <a:avLst/>
          </a:prstGeom>
        </p:spPr>
        <p:txBody>
          <a:bodyPr/>
          <a:lstStyle>
            <a:lvl1pPr algn="ctr"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pPr algn="r"/>
            <a:r>
              <a:rPr lang="ca-ES" sz="1800" dirty="0" err="1" smtClean="0"/>
              <a:t>Presentation</a:t>
            </a:r>
            <a:r>
              <a:rPr lang="ca-ES" sz="1800" dirty="0" smtClean="0"/>
              <a:t> accessible </a:t>
            </a:r>
            <a:r>
              <a:rPr lang="ca-ES" sz="1800" dirty="0" err="1" smtClean="0"/>
              <a:t>by</a:t>
            </a:r>
            <a:r>
              <a:rPr lang="ca-ES" sz="1800" dirty="0" smtClean="0"/>
              <a:t> CORDIS</a:t>
            </a:r>
            <a:endParaRPr lang="es-ES" sz="1800" dirty="0"/>
          </a:p>
        </p:txBody>
      </p:sp>
    </p:spTree>
    <p:extLst>
      <p:ext uri="{BB962C8B-B14F-4D97-AF65-F5344CB8AC3E}">
        <p14:creationId xmlns:p14="http://schemas.microsoft.com/office/powerpoint/2010/main" xmlns="" val="128923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l"/>
            <a:r>
              <a:rPr lang="ca-ES" dirty="0" err="1" smtClean="0"/>
              <a:t>Consortium</a:t>
            </a:r>
            <a:endParaRPr lang="es-ES" dirty="0"/>
          </a:p>
        </p:txBody>
      </p:sp>
      <p:sp>
        <p:nvSpPr>
          <p:cNvPr id="86" name="85 Rectángulo"/>
          <p:cNvSpPr/>
          <p:nvPr/>
        </p:nvSpPr>
        <p:spPr>
          <a:xfrm>
            <a:off x="0" y="6456069"/>
            <a:ext cx="3283528" cy="369332"/>
          </a:xfrm>
          <a:prstGeom prst="rect">
            <a:avLst/>
          </a:prstGeom>
        </p:spPr>
        <p:txBody>
          <a:bodyPr wrap="none">
            <a:spAutoFit/>
          </a:bodyPr>
          <a:lstStyle/>
          <a:p>
            <a:r>
              <a:rPr lang="es-ES" dirty="0" smtClean="0">
                <a:solidFill>
                  <a:schemeClr val="bg1"/>
                </a:solidFill>
              </a:rPr>
              <a:t>Andreu.llobera@imb-cnm.csic.es</a:t>
            </a:r>
          </a:p>
        </p:txBody>
      </p:sp>
      <p:graphicFrame>
        <p:nvGraphicFramePr>
          <p:cNvPr id="68" name="67 Tabla"/>
          <p:cNvGraphicFramePr>
            <a:graphicFrameLocks noGrp="1"/>
          </p:cNvGraphicFramePr>
          <p:nvPr/>
        </p:nvGraphicFramePr>
        <p:xfrm>
          <a:off x="72008" y="1196752"/>
          <a:ext cx="8892480" cy="4934848"/>
        </p:xfrm>
        <a:graphic>
          <a:graphicData uri="http://schemas.openxmlformats.org/drawingml/2006/table">
            <a:tbl>
              <a:tblPr/>
              <a:tblGrid>
                <a:gridCol w="2699792"/>
                <a:gridCol w="3059709"/>
                <a:gridCol w="1590046"/>
                <a:gridCol w="1542933"/>
              </a:tblGrid>
              <a:tr h="804089">
                <a:tc>
                  <a:txBody>
                    <a:bodyPr/>
                    <a:lstStyle/>
                    <a:p>
                      <a:pPr algn="ctr">
                        <a:spcBef>
                          <a:spcPts val="200"/>
                        </a:spcBef>
                        <a:spcAft>
                          <a:spcPts val="200"/>
                        </a:spcAft>
                      </a:pPr>
                      <a:r>
                        <a:rPr lang="en-GB" sz="2000" b="1" dirty="0">
                          <a:latin typeface="Times New Roman"/>
                          <a:ea typeface="Times New Roman"/>
                          <a:cs typeface="Times New Roman"/>
                        </a:rPr>
                        <a:t>Participant </a:t>
                      </a:r>
                      <a:r>
                        <a:rPr lang="en-GB" sz="2000" b="1" dirty="0" smtClean="0">
                          <a:latin typeface="Times New Roman"/>
                          <a:ea typeface="Times New Roman"/>
                          <a:cs typeface="Times New Roman"/>
                        </a:rPr>
                        <a:t>No.</a:t>
                      </a:r>
                      <a:r>
                        <a:rPr lang="en-GB" sz="2000" b="1" baseline="0" dirty="0" smtClean="0">
                          <a:latin typeface="Times New Roman"/>
                          <a:ea typeface="Times New Roman"/>
                          <a:cs typeface="Times New Roman"/>
                        </a:rPr>
                        <a:t> and </a:t>
                      </a:r>
                      <a:r>
                        <a:rPr lang="en-GB" sz="2000" b="1" baseline="0" dirty="0" err="1" smtClean="0">
                          <a:latin typeface="Times New Roman"/>
                          <a:ea typeface="Times New Roman"/>
                          <a:cs typeface="Times New Roman"/>
                        </a:rPr>
                        <a:t>contactiong</a:t>
                      </a:r>
                      <a:r>
                        <a:rPr lang="en-GB" sz="2000" b="1" baseline="0" dirty="0" smtClean="0">
                          <a:latin typeface="Times New Roman"/>
                          <a:ea typeface="Times New Roman"/>
                          <a:cs typeface="Times New Roman"/>
                        </a:rPr>
                        <a:t> person</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200"/>
                        </a:spcBef>
                        <a:spcAft>
                          <a:spcPts val="200"/>
                        </a:spcAft>
                      </a:pPr>
                      <a:r>
                        <a:rPr lang="en-GB" sz="2000" b="1" dirty="0">
                          <a:latin typeface="Times New Roman"/>
                          <a:ea typeface="Times New Roman"/>
                          <a:cs typeface="Times New Roman"/>
                        </a:rPr>
                        <a:t>Participant Organisation Name</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200"/>
                        </a:spcBef>
                        <a:spcAft>
                          <a:spcPts val="200"/>
                        </a:spcAft>
                      </a:pPr>
                      <a:r>
                        <a:rPr lang="en-GB" sz="2000" b="1">
                          <a:latin typeface="Times New Roman"/>
                          <a:ea typeface="Times New Roman"/>
                          <a:cs typeface="Times New Roman"/>
                        </a:rPr>
                        <a:t>Participant Short Name</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200"/>
                        </a:spcBef>
                        <a:spcAft>
                          <a:spcPts val="200"/>
                        </a:spcAft>
                      </a:pPr>
                      <a:r>
                        <a:rPr lang="en-GB" sz="2000" b="1" dirty="0">
                          <a:latin typeface="Times New Roman"/>
                          <a:ea typeface="Times New Roman"/>
                          <a:cs typeface="Times New Roman"/>
                        </a:rPr>
                        <a:t>Country</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4089">
                <a:tc>
                  <a:txBody>
                    <a:bodyPr/>
                    <a:lstStyle/>
                    <a:p>
                      <a:pPr algn="just">
                        <a:spcBef>
                          <a:spcPts val="200"/>
                        </a:spcBef>
                        <a:spcAft>
                          <a:spcPts val="200"/>
                        </a:spcAft>
                      </a:pPr>
                      <a:r>
                        <a:rPr lang="en-GB" sz="2000" dirty="0" smtClean="0">
                          <a:latin typeface="Times New Roman"/>
                          <a:ea typeface="Times New Roman"/>
                          <a:cs typeface="Times New Roman"/>
                        </a:rPr>
                        <a:t>1. </a:t>
                      </a:r>
                      <a:r>
                        <a:rPr lang="en-GB" sz="2000" baseline="0" dirty="0" smtClean="0">
                          <a:latin typeface="Times New Roman"/>
                          <a:ea typeface="Times New Roman"/>
                          <a:cs typeface="Times New Roman"/>
                        </a:rPr>
                        <a:t> </a:t>
                      </a:r>
                      <a:r>
                        <a:rPr lang="en-GB" sz="2000" baseline="0" dirty="0" err="1" smtClean="0">
                          <a:latin typeface="Times New Roman"/>
                          <a:ea typeface="Times New Roman"/>
                          <a:cs typeface="Times New Roman"/>
                        </a:rPr>
                        <a:t>Andreu</a:t>
                      </a:r>
                      <a:r>
                        <a:rPr lang="en-GB" sz="2000" baseline="0" dirty="0" smtClean="0">
                          <a:latin typeface="Times New Roman"/>
                          <a:ea typeface="Times New Roman"/>
                          <a:cs typeface="Times New Roman"/>
                        </a:rPr>
                        <a:t> </a:t>
                      </a:r>
                      <a:r>
                        <a:rPr lang="en-GB" sz="2000" baseline="0" dirty="0" err="1" smtClean="0">
                          <a:latin typeface="Times New Roman"/>
                          <a:ea typeface="Times New Roman"/>
                          <a:cs typeface="Times New Roman"/>
                        </a:rPr>
                        <a:t>Llobera</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s-ES" sz="2000">
                          <a:latin typeface="Times New Roman"/>
                          <a:ea typeface="Times New Roman"/>
                          <a:cs typeface="Times New Roman"/>
                        </a:rPr>
                        <a:t>Consejo Superior de Investigaciones Científicas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CSIC-CNM</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Spain</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2045">
                <a:tc>
                  <a:txBody>
                    <a:bodyPr/>
                    <a:lstStyle/>
                    <a:p>
                      <a:pPr algn="just">
                        <a:spcBef>
                          <a:spcPts val="200"/>
                        </a:spcBef>
                        <a:spcAft>
                          <a:spcPts val="200"/>
                        </a:spcAft>
                      </a:pPr>
                      <a:r>
                        <a:rPr lang="en-GB" sz="2000" dirty="0" smtClean="0">
                          <a:latin typeface="Times New Roman"/>
                          <a:ea typeface="Times New Roman"/>
                          <a:cs typeface="Times New Roman"/>
                        </a:rPr>
                        <a:t>2. </a:t>
                      </a:r>
                      <a:r>
                        <a:rPr lang="en-GB" sz="2000" dirty="0" err="1" smtClean="0">
                          <a:latin typeface="Times New Roman"/>
                          <a:ea typeface="Times New Roman"/>
                          <a:cs typeface="Times New Roman"/>
                        </a:rPr>
                        <a:t>Sabeth</a:t>
                      </a:r>
                      <a:r>
                        <a:rPr lang="en-GB" sz="2000" baseline="0" dirty="0" smtClean="0">
                          <a:latin typeface="Times New Roman"/>
                          <a:ea typeface="Times New Roman"/>
                          <a:cs typeface="Times New Roman"/>
                        </a:rPr>
                        <a:t> </a:t>
                      </a:r>
                      <a:r>
                        <a:rPr lang="en-GB" sz="2000" baseline="0" dirty="0" err="1" smtClean="0">
                          <a:latin typeface="Times New Roman"/>
                          <a:ea typeface="Times New Roman"/>
                          <a:cs typeface="Times New Roman"/>
                        </a:rPr>
                        <a:t>Verpoorte</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University of Groningen</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UG</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Netherlands</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2045">
                <a:tc>
                  <a:txBody>
                    <a:bodyPr/>
                    <a:lstStyle/>
                    <a:p>
                      <a:pPr algn="just">
                        <a:spcBef>
                          <a:spcPts val="200"/>
                        </a:spcBef>
                        <a:spcAft>
                          <a:spcPts val="200"/>
                        </a:spcAft>
                      </a:pPr>
                      <a:r>
                        <a:rPr lang="en-GB" sz="2000" dirty="0" smtClean="0">
                          <a:latin typeface="Times New Roman"/>
                          <a:ea typeface="Times New Roman"/>
                          <a:cs typeface="Times New Roman"/>
                        </a:rPr>
                        <a:t>3. Ulf </a:t>
                      </a:r>
                      <a:r>
                        <a:rPr lang="en-GB" sz="2000" dirty="0" err="1" smtClean="0">
                          <a:latin typeface="Times New Roman"/>
                          <a:ea typeface="Times New Roman"/>
                          <a:cs typeface="Times New Roman"/>
                        </a:rPr>
                        <a:t>Simonsen</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Aarhus University</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AU</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Denmark</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2045">
                <a:tc>
                  <a:txBody>
                    <a:bodyPr/>
                    <a:lstStyle/>
                    <a:p>
                      <a:pPr algn="just">
                        <a:spcBef>
                          <a:spcPts val="200"/>
                        </a:spcBef>
                        <a:spcAft>
                          <a:spcPts val="200"/>
                        </a:spcAft>
                      </a:pPr>
                      <a:r>
                        <a:rPr lang="en-GB" sz="2000" dirty="0" smtClean="0">
                          <a:latin typeface="Times New Roman"/>
                          <a:ea typeface="Times New Roman"/>
                          <a:cs typeface="Times New Roman"/>
                        </a:rPr>
                        <a:t>4. Jens </a:t>
                      </a:r>
                      <a:r>
                        <a:rPr lang="en-GB" sz="2000" dirty="0" err="1" smtClean="0">
                          <a:latin typeface="Times New Roman"/>
                          <a:ea typeface="Times New Roman"/>
                          <a:cs typeface="Times New Roman"/>
                        </a:rPr>
                        <a:t>Ducree</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Dublin City University</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DCU</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Ireland</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4089">
                <a:tc>
                  <a:txBody>
                    <a:bodyPr/>
                    <a:lstStyle/>
                    <a:p>
                      <a:pPr algn="just">
                        <a:spcBef>
                          <a:spcPts val="200"/>
                        </a:spcBef>
                        <a:spcAft>
                          <a:spcPts val="200"/>
                        </a:spcAft>
                      </a:pPr>
                      <a:r>
                        <a:rPr lang="en-GB" sz="2000" dirty="0" smtClean="0">
                          <a:latin typeface="Times New Roman"/>
                          <a:ea typeface="Times New Roman"/>
                          <a:cs typeface="Times New Roman"/>
                        </a:rPr>
                        <a:t>5. Vicente</a:t>
                      </a:r>
                      <a:r>
                        <a:rPr lang="en-GB" sz="2000" baseline="0" dirty="0" smtClean="0">
                          <a:latin typeface="Times New Roman"/>
                          <a:ea typeface="Times New Roman"/>
                          <a:cs typeface="Times New Roman"/>
                        </a:rPr>
                        <a:t> Andrés</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s-ES" sz="2000" dirty="0">
                          <a:latin typeface="Times New Roman"/>
                          <a:ea typeface="Times New Roman"/>
                          <a:cs typeface="Times New Roman"/>
                        </a:rPr>
                        <a:t>Fundación Centro nacional de investigaciones cardiovasculares Carlos III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s-ES" sz="2000">
                          <a:latin typeface="Times New Roman"/>
                          <a:ea typeface="Times New Roman"/>
                          <a:cs typeface="Times New Roman"/>
                        </a:rPr>
                        <a:t>CNIC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s-ES" sz="2000">
                          <a:latin typeface="Times New Roman"/>
                          <a:ea typeface="Times New Roman"/>
                          <a:cs typeface="Times New Roman"/>
                        </a:rPr>
                        <a:t>Spain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2045">
                <a:tc>
                  <a:txBody>
                    <a:bodyPr/>
                    <a:lstStyle/>
                    <a:p>
                      <a:pPr algn="just">
                        <a:spcBef>
                          <a:spcPts val="200"/>
                        </a:spcBef>
                        <a:spcAft>
                          <a:spcPts val="200"/>
                        </a:spcAft>
                      </a:pPr>
                      <a:r>
                        <a:rPr lang="en-GB" sz="2000" dirty="0" smtClean="0">
                          <a:latin typeface="Times New Roman"/>
                          <a:ea typeface="Times New Roman"/>
                          <a:cs typeface="Times New Roman"/>
                        </a:rPr>
                        <a:t>6. Dave </a:t>
                      </a:r>
                      <a:r>
                        <a:rPr lang="en-GB" sz="2000" dirty="0" err="1" smtClean="0">
                          <a:latin typeface="Times New Roman"/>
                          <a:ea typeface="Times New Roman"/>
                          <a:cs typeface="Times New Roman"/>
                        </a:rPr>
                        <a:t>Wenn</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iXscient Ltd</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iXscient</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UK</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2045">
                <a:tc>
                  <a:txBody>
                    <a:bodyPr/>
                    <a:lstStyle/>
                    <a:p>
                      <a:pPr algn="just">
                        <a:spcBef>
                          <a:spcPts val="200"/>
                        </a:spcBef>
                        <a:spcAft>
                          <a:spcPts val="200"/>
                        </a:spcAft>
                      </a:pPr>
                      <a:r>
                        <a:rPr lang="en-GB" sz="2000" dirty="0" smtClean="0">
                          <a:latin typeface="Times New Roman"/>
                          <a:ea typeface="Times New Roman"/>
                          <a:cs typeface="Times New Roman"/>
                        </a:rPr>
                        <a:t>7. Vivienne Williams</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Cellix Ltd</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CX</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Ireland</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2045">
                <a:tc>
                  <a:txBody>
                    <a:bodyPr/>
                    <a:lstStyle/>
                    <a:p>
                      <a:pPr algn="just">
                        <a:spcBef>
                          <a:spcPts val="200"/>
                        </a:spcBef>
                        <a:spcAft>
                          <a:spcPts val="200"/>
                        </a:spcAft>
                      </a:pPr>
                      <a:r>
                        <a:rPr lang="en-GB" sz="2000" dirty="0" smtClean="0">
                          <a:latin typeface="Times New Roman"/>
                          <a:ea typeface="Times New Roman"/>
                          <a:cs typeface="Times New Roman"/>
                        </a:rPr>
                        <a:t>8. </a:t>
                      </a:r>
                      <a:r>
                        <a:rPr lang="en-GB" sz="2000" dirty="0" err="1" smtClean="0">
                          <a:latin typeface="Times New Roman"/>
                          <a:ea typeface="Times New Roman"/>
                          <a:cs typeface="Times New Roman"/>
                        </a:rPr>
                        <a:t>Henk</a:t>
                      </a:r>
                      <a:r>
                        <a:rPr lang="en-GB" sz="2000" dirty="0" smtClean="0">
                          <a:latin typeface="Times New Roman"/>
                          <a:ea typeface="Times New Roman"/>
                          <a:cs typeface="Times New Roman"/>
                        </a:rPr>
                        <a:t> </a:t>
                      </a:r>
                      <a:r>
                        <a:rPr lang="en-GB" sz="2000" dirty="0" err="1" smtClean="0">
                          <a:latin typeface="Times New Roman"/>
                          <a:ea typeface="Times New Roman"/>
                          <a:cs typeface="Times New Roman"/>
                        </a:rPr>
                        <a:t>Leeuwis</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dirty="0" err="1">
                          <a:latin typeface="Times New Roman"/>
                          <a:ea typeface="Times New Roman"/>
                          <a:cs typeface="Times New Roman"/>
                        </a:rPr>
                        <a:t>Lionix</a:t>
                      </a:r>
                      <a:r>
                        <a:rPr lang="en-GB" sz="2000" dirty="0">
                          <a:latin typeface="Times New Roman"/>
                          <a:ea typeface="Times New Roman"/>
                          <a:cs typeface="Times New Roman"/>
                        </a:rPr>
                        <a:t> BV</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a:latin typeface="Times New Roman"/>
                          <a:ea typeface="Times New Roman"/>
                          <a:cs typeface="Times New Roman"/>
                        </a:rPr>
                        <a:t>LX</a:t>
                      </a:r>
                      <a:endParaRPr lang="es-E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000" dirty="0">
                          <a:latin typeface="Times New Roman"/>
                          <a:ea typeface="Times New Roman"/>
                          <a:cs typeface="Times New Roman"/>
                        </a:rPr>
                        <a:t>Netherlands</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1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1 Título"/>
          <p:cNvSpPr txBox="1">
            <a:spLocks/>
          </p:cNvSpPr>
          <p:nvPr/>
        </p:nvSpPr>
        <p:spPr>
          <a:xfrm>
            <a:off x="5148064" y="6396087"/>
            <a:ext cx="4032448" cy="489297"/>
          </a:xfrm>
          <a:prstGeom prst="rect">
            <a:avLst/>
          </a:prstGeom>
        </p:spPr>
        <p:txBody>
          <a:bodyPr/>
          <a:lstStyle>
            <a:lvl1pPr algn="ctr"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pPr algn="r"/>
            <a:r>
              <a:rPr lang="ca-ES" sz="1800" dirty="0" err="1" smtClean="0"/>
              <a:t>Presentation</a:t>
            </a:r>
            <a:r>
              <a:rPr lang="ca-ES" sz="1800" dirty="0" smtClean="0"/>
              <a:t> accessible </a:t>
            </a:r>
            <a:r>
              <a:rPr lang="ca-ES" sz="1800" dirty="0" err="1" smtClean="0"/>
              <a:t>by</a:t>
            </a:r>
            <a:r>
              <a:rPr lang="ca-ES" sz="1800" dirty="0" smtClean="0"/>
              <a:t> CORDIS</a:t>
            </a:r>
            <a:endParaRPr lang="es-ES" sz="1800" dirty="0"/>
          </a:p>
        </p:txBody>
      </p:sp>
    </p:spTree>
    <p:extLst>
      <p:ext uri="{BB962C8B-B14F-4D97-AF65-F5344CB8AC3E}">
        <p14:creationId xmlns:p14="http://schemas.microsoft.com/office/powerpoint/2010/main" xmlns="" val="349221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2920" y="44624"/>
            <a:ext cx="7797552" cy="792088"/>
          </a:xfrm>
        </p:spPr>
        <p:txBody>
          <a:bodyPr/>
          <a:lstStyle/>
          <a:p>
            <a:r>
              <a:rPr lang="es-ES" dirty="0" err="1" smtClean="0"/>
              <a:t>Aim</a:t>
            </a:r>
            <a:r>
              <a:rPr lang="es-ES" dirty="0" smtClean="0"/>
              <a:t>: </a:t>
            </a:r>
            <a:r>
              <a:rPr lang="en-US" sz="2400" dirty="0" smtClean="0"/>
              <a:t>Diagnosis of Cardiovascular diseases (CVD)</a:t>
            </a:r>
            <a:endParaRPr lang="es-ES" dirty="0"/>
          </a:p>
        </p:txBody>
      </p:sp>
      <p:pic>
        <p:nvPicPr>
          <p:cNvPr id="5" name="4 Imagen"/>
          <p:cNvPicPr>
            <a:picLocks noChangeAspect="1"/>
          </p:cNvPicPr>
          <p:nvPr/>
        </p:nvPicPr>
        <p:blipFill>
          <a:blip r:embed="rId2" cstate="print"/>
          <a:srcRect/>
          <a:stretch>
            <a:fillRect/>
          </a:stretch>
        </p:blipFill>
        <p:spPr bwMode="auto">
          <a:xfrm>
            <a:off x="179512" y="1988840"/>
            <a:ext cx="5202337" cy="3960440"/>
          </a:xfrm>
          <a:prstGeom prst="rect">
            <a:avLst/>
          </a:prstGeom>
          <a:solidFill>
            <a:schemeClr val="bg1"/>
          </a:solidFill>
          <a:ln w="9525">
            <a:noFill/>
            <a:miter lim="800000"/>
            <a:headEnd/>
            <a:tailEnd/>
          </a:ln>
        </p:spPr>
      </p:pic>
      <p:sp>
        <p:nvSpPr>
          <p:cNvPr id="8" name="7 Rectángulo"/>
          <p:cNvSpPr/>
          <p:nvPr/>
        </p:nvSpPr>
        <p:spPr>
          <a:xfrm>
            <a:off x="251520" y="5157192"/>
            <a:ext cx="1368152" cy="769441"/>
          </a:xfrm>
          <a:prstGeom prst="rect">
            <a:avLst/>
          </a:prstGeom>
        </p:spPr>
        <p:txBody>
          <a:bodyPr wrap="square">
            <a:spAutoFit/>
          </a:bodyPr>
          <a:lstStyle/>
          <a:p>
            <a:r>
              <a:rPr lang="en-GB" sz="1100" b="1" dirty="0" smtClean="0"/>
              <a:t>Source: European Cardiovascular Disease Statistics (2008) </a:t>
            </a:r>
            <a:endParaRPr lang="es-ES" sz="1100" b="1" dirty="0"/>
          </a:p>
        </p:txBody>
      </p:sp>
      <p:sp>
        <p:nvSpPr>
          <p:cNvPr id="9" name="8 Rectángulo"/>
          <p:cNvSpPr/>
          <p:nvPr/>
        </p:nvSpPr>
        <p:spPr>
          <a:xfrm>
            <a:off x="108520" y="980728"/>
            <a:ext cx="9144000" cy="830997"/>
          </a:xfrm>
          <a:prstGeom prst="rect">
            <a:avLst/>
          </a:prstGeom>
        </p:spPr>
        <p:txBody>
          <a:bodyPr wrap="square">
            <a:spAutoFit/>
          </a:bodyPr>
          <a:lstStyle/>
          <a:p>
            <a:r>
              <a:rPr lang="en-GB" sz="2400" b="1" dirty="0" smtClean="0">
                <a:solidFill>
                  <a:schemeClr val="bg1"/>
                </a:solidFill>
              </a:rPr>
              <a:t>CVD is a major source of mortality in the EU, with an associated financial burden of about  €192 billion a year.</a:t>
            </a:r>
            <a:endParaRPr lang="es-ES" sz="2400" b="1" dirty="0">
              <a:solidFill>
                <a:schemeClr val="bg1"/>
              </a:solidFill>
            </a:endParaRPr>
          </a:p>
        </p:txBody>
      </p:sp>
      <p:sp>
        <p:nvSpPr>
          <p:cNvPr id="11" name="10 Rectángulo"/>
          <p:cNvSpPr/>
          <p:nvPr/>
        </p:nvSpPr>
        <p:spPr>
          <a:xfrm>
            <a:off x="5400600" y="2111365"/>
            <a:ext cx="3779912" cy="3477875"/>
          </a:xfrm>
          <a:prstGeom prst="rect">
            <a:avLst/>
          </a:prstGeom>
        </p:spPr>
        <p:txBody>
          <a:bodyPr wrap="square">
            <a:spAutoFit/>
          </a:bodyPr>
          <a:lstStyle/>
          <a:p>
            <a:r>
              <a:rPr lang="en-GB" sz="2200" b="1" dirty="0" smtClean="0">
                <a:solidFill>
                  <a:schemeClr val="bg1"/>
                </a:solidFill>
              </a:rPr>
              <a:t>CVD is caused by endothelial </a:t>
            </a:r>
          </a:p>
          <a:p>
            <a:r>
              <a:rPr lang="en-GB" sz="2200" b="1" dirty="0" smtClean="0">
                <a:solidFill>
                  <a:schemeClr val="bg1"/>
                </a:solidFill>
              </a:rPr>
              <a:t>dysfunction in the form of </a:t>
            </a:r>
          </a:p>
          <a:p>
            <a:r>
              <a:rPr lang="en-GB" sz="2200" b="1" dirty="0" smtClean="0">
                <a:solidFill>
                  <a:schemeClr val="bg1"/>
                </a:solidFill>
              </a:rPr>
              <a:t>atherosclerotic disease and </a:t>
            </a:r>
          </a:p>
          <a:p>
            <a:r>
              <a:rPr lang="en-GB" sz="2200" b="1" dirty="0" smtClean="0">
                <a:solidFill>
                  <a:schemeClr val="bg1"/>
                </a:solidFill>
              </a:rPr>
              <a:t>inflammation, which is associated with the presence of classical vascular risk factors, including hypertension, </a:t>
            </a:r>
            <a:r>
              <a:rPr lang="en-GB" sz="2200" b="1" dirty="0" err="1" smtClean="0">
                <a:solidFill>
                  <a:schemeClr val="bg1"/>
                </a:solidFill>
              </a:rPr>
              <a:t>hypercholester</a:t>
            </a:r>
            <a:r>
              <a:rPr lang="en-GB" sz="2200" b="1" dirty="0" smtClean="0">
                <a:solidFill>
                  <a:schemeClr val="bg1"/>
                </a:solidFill>
              </a:rPr>
              <a:t>-</a:t>
            </a:r>
          </a:p>
          <a:p>
            <a:r>
              <a:rPr lang="en-GB" sz="2200" b="1" dirty="0" err="1" smtClean="0">
                <a:solidFill>
                  <a:schemeClr val="bg1"/>
                </a:solidFill>
              </a:rPr>
              <a:t>olemia</a:t>
            </a:r>
            <a:r>
              <a:rPr lang="en-GB" sz="2200" b="1" dirty="0" smtClean="0">
                <a:solidFill>
                  <a:schemeClr val="bg1"/>
                </a:solidFill>
              </a:rPr>
              <a:t>, diabetes, smoking, </a:t>
            </a:r>
          </a:p>
          <a:p>
            <a:r>
              <a:rPr lang="en-GB" sz="2200" b="1" dirty="0" smtClean="0">
                <a:solidFill>
                  <a:schemeClr val="bg1"/>
                </a:solidFill>
              </a:rPr>
              <a:t>and aging. </a:t>
            </a:r>
            <a:endParaRPr lang="es-ES" sz="2200" b="1" dirty="0">
              <a:solidFill>
                <a:schemeClr val="bg1"/>
              </a:solidFill>
            </a:endParaRPr>
          </a:p>
        </p:txBody>
      </p:sp>
      <p:sp>
        <p:nvSpPr>
          <p:cNvPr id="13" name="12 Rectángulo"/>
          <p:cNvSpPr/>
          <p:nvPr/>
        </p:nvSpPr>
        <p:spPr>
          <a:xfrm>
            <a:off x="0" y="6456069"/>
            <a:ext cx="3283528" cy="369332"/>
          </a:xfrm>
          <a:prstGeom prst="rect">
            <a:avLst/>
          </a:prstGeom>
        </p:spPr>
        <p:txBody>
          <a:bodyPr wrap="none">
            <a:spAutoFit/>
          </a:bodyPr>
          <a:lstStyle/>
          <a:p>
            <a:r>
              <a:rPr lang="es-ES" dirty="0" smtClean="0">
                <a:solidFill>
                  <a:schemeClr val="bg1"/>
                </a:solidFill>
              </a:rPr>
              <a:t>Andreu.llobera@imb-cnm.csic.es</a:t>
            </a:r>
          </a:p>
        </p:txBody>
      </p:sp>
      <p:sp>
        <p:nvSpPr>
          <p:cNvPr id="14" name="1 Título"/>
          <p:cNvSpPr txBox="1">
            <a:spLocks/>
          </p:cNvSpPr>
          <p:nvPr/>
        </p:nvSpPr>
        <p:spPr>
          <a:xfrm>
            <a:off x="5148064" y="6396087"/>
            <a:ext cx="4032448" cy="489297"/>
          </a:xfrm>
          <a:prstGeom prst="rect">
            <a:avLst/>
          </a:prstGeom>
        </p:spPr>
        <p:txBody>
          <a:bodyPr/>
          <a:lstStyle>
            <a:lvl1pPr algn="ctr"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pPr algn="r"/>
            <a:r>
              <a:rPr lang="ca-ES" sz="1800" dirty="0" err="1" smtClean="0"/>
              <a:t>Presentation</a:t>
            </a:r>
            <a:r>
              <a:rPr lang="ca-ES" sz="1800" dirty="0" smtClean="0"/>
              <a:t> accessible </a:t>
            </a:r>
            <a:r>
              <a:rPr lang="ca-ES" sz="1800" dirty="0" err="1" smtClean="0"/>
              <a:t>by</a:t>
            </a:r>
            <a:r>
              <a:rPr lang="ca-ES" sz="1800" dirty="0" smtClean="0"/>
              <a:t> CORDIS</a:t>
            </a:r>
            <a:endParaRPr lang="es-ES" sz="1800" dirty="0"/>
          </a:p>
        </p:txBody>
      </p:sp>
    </p:spTree>
    <p:extLst>
      <p:ext uri="{BB962C8B-B14F-4D97-AF65-F5344CB8AC3E}">
        <p14:creationId xmlns:p14="http://schemas.microsoft.com/office/powerpoint/2010/main" xmlns="" val="615705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ndreu\papers\Articles\2010_steffi swg electrophoresis\pics\P101094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1256" t="27962" r="11810" b="20746"/>
          <a:stretch>
            <a:fillRect/>
          </a:stretch>
        </p:blipFill>
        <p:spPr bwMode="auto">
          <a:xfrm rot="3943675">
            <a:off x="5952665" y="4055984"/>
            <a:ext cx="4131018" cy="2064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Título"/>
          <p:cNvSpPr>
            <a:spLocks noGrp="1"/>
          </p:cNvSpPr>
          <p:nvPr>
            <p:ph type="title"/>
          </p:nvPr>
        </p:nvSpPr>
        <p:spPr/>
        <p:txBody>
          <a:bodyPr/>
          <a:lstStyle/>
          <a:p>
            <a:r>
              <a:rPr lang="es-ES" dirty="0" err="1" smtClean="0"/>
              <a:t>Overview</a:t>
            </a:r>
            <a:endParaRPr lang="es-ES" dirty="0"/>
          </a:p>
        </p:txBody>
      </p:sp>
      <p:sp>
        <p:nvSpPr>
          <p:cNvPr id="4" name="3 Rectángulo"/>
          <p:cNvSpPr/>
          <p:nvPr/>
        </p:nvSpPr>
        <p:spPr>
          <a:xfrm>
            <a:off x="179512" y="893619"/>
            <a:ext cx="8568952" cy="2031325"/>
          </a:xfrm>
          <a:prstGeom prst="rect">
            <a:avLst/>
          </a:prstGeom>
        </p:spPr>
        <p:txBody>
          <a:bodyPr wrap="square">
            <a:spAutoFit/>
          </a:bodyPr>
          <a:lstStyle/>
          <a:p>
            <a:pPr algn="just"/>
            <a:r>
              <a:rPr lang="en-US" dirty="0" smtClean="0">
                <a:solidFill>
                  <a:schemeClr val="bg1"/>
                </a:solidFill>
                <a:latin typeface="Arial" pitchFamily="34" charset="0"/>
                <a:cs typeface="Arial" pitchFamily="34" charset="0"/>
              </a:rPr>
              <a:t>	LIPHOS </a:t>
            </a:r>
            <a:r>
              <a:rPr lang="en-US" dirty="0">
                <a:solidFill>
                  <a:schemeClr val="bg1"/>
                </a:solidFill>
                <a:latin typeface="Arial" pitchFamily="34" charset="0"/>
                <a:cs typeface="Arial" pitchFamily="34" charset="0"/>
              </a:rPr>
              <a:t>is focused on the development of completely innovative </a:t>
            </a:r>
            <a:r>
              <a:rPr lang="en-US" dirty="0" err="1">
                <a:solidFill>
                  <a:schemeClr val="bg1"/>
                </a:solidFill>
                <a:latin typeface="Arial" pitchFamily="34" charset="0"/>
                <a:cs typeface="Arial" pitchFamily="34" charset="0"/>
              </a:rPr>
              <a:t>biophotonic</a:t>
            </a:r>
            <a:r>
              <a:rPr lang="en-US" dirty="0">
                <a:solidFill>
                  <a:schemeClr val="bg1"/>
                </a:solidFill>
                <a:latin typeface="Arial" pitchFamily="34" charset="0"/>
                <a:cs typeface="Arial" pitchFamily="34" charset="0"/>
              </a:rPr>
              <a:t> diagnosis tools, which are </a:t>
            </a:r>
            <a:r>
              <a:rPr lang="en-US" dirty="0" smtClean="0">
                <a:solidFill>
                  <a:schemeClr val="bg1"/>
                </a:solidFill>
                <a:latin typeface="Arial" pitchFamily="34" charset="0"/>
                <a:cs typeface="Arial" pitchFamily="34" charset="0"/>
              </a:rPr>
              <a:t>for the </a:t>
            </a:r>
            <a:r>
              <a:rPr lang="en-US" dirty="0">
                <a:solidFill>
                  <a:schemeClr val="bg1"/>
                </a:solidFill>
                <a:latin typeface="Arial" pitchFamily="34" charset="0"/>
                <a:cs typeface="Arial" pitchFamily="34" charset="0"/>
              </a:rPr>
              <a:t>first time implemented using cells as constituent material. Here</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light </a:t>
            </a:r>
            <a:r>
              <a:rPr lang="en-US" dirty="0" smtClean="0">
                <a:solidFill>
                  <a:schemeClr val="bg1"/>
                </a:solidFill>
                <a:latin typeface="Arial" pitchFamily="34" charset="0"/>
                <a:cs typeface="Arial" pitchFamily="34" charset="0"/>
              </a:rPr>
              <a:t>remains confined </a:t>
            </a:r>
            <a:r>
              <a:rPr lang="en-US" dirty="0">
                <a:solidFill>
                  <a:schemeClr val="bg1"/>
                </a:solidFill>
                <a:latin typeface="Arial" pitchFamily="34" charset="0"/>
                <a:cs typeface="Arial" pitchFamily="34" charset="0"/>
              </a:rPr>
              <a:t>in a waveguide whose core is uniquely composed by cells, giving rise to the “Living photonics” </a:t>
            </a:r>
            <a:r>
              <a:rPr lang="en-US" dirty="0" smtClean="0">
                <a:solidFill>
                  <a:schemeClr val="bg1"/>
                </a:solidFill>
                <a:latin typeface="Arial" pitchFamily="34" charset="0"/>
                <a:cs typeface="Arial" pitchFamily="34" charset="0"/>
              </a:rPr>
              <a:t>concept. In </a:t>
            </a:r>
            <a:r>
              <a:rPr lang="en-US" dirty="0">
                <a:solidFill>
                  <a:schemeClr val="bg1"/>
                </a:solidFill>
                <a:latin typeface="Arial" pitchFamily="34" charset="0"/>
                <a:cs typeface="Arial" pitchFamily="34" charset="0"/>
              </a:rPr>
              <a:t>this context, cells play a two-fold role: </a:t>
            </a:r>
            <a:r>
              <a:rPr lang="en-US" dirty="0" err="1">
                <a:solidFill>
                  <a:schemeClr val="bg1"/>
                </a:solidFill>
                <a:latin typeface="Arial" pitchFamily="34" charset="0"/>
                <a:cs typeface="Arial" pitchFamily="34" charset="0"/>
              </a:rPr>
              <a:t>i</a:t>
            </a:r>
            <a:r>
              <a:rPr lang="en-US" dirty="0">
                <a:solidFill>
                  <a:schemeClr val="bg1"/>
                </a:solidFill>
                <a:latin typeface="Arial" pitchFamily="34" charset="0"/>
                <a:cs typeface="Arial" pitchFamily="34" charset="0"/>
              </a:rPr>
              <a:t>) they form </a:t>
            </a:r>
            <a:r>
              <a:rPr lang="en-US" dirty="0" smtClean="0">
                <a:solidFill>
                  <a:schemeClr val="bg1"/>
                </a:solidFill>
                <a:latin typeface="Arial" pitchFamily="34" charset="0"/>
                <a:cs typeface="Arial" pitchFamily="34" charset="0"/>
              </a:rPr>
              <a:t>a </a:t>
            </a:r>
            <a:r>
              <a:rPr lang="en-US" dirty="0" err="1" smtClean="0">
                <a:solidFill>
                  <a:schemeClr val="bg1"/>
                </a:solidFill>
                <a:latin typeface="Arial" pitchFamily="34" charset="0"/>
                <a:cs typeface="Arial" pitchFamily="34" charset="0"/>
              </a:rPr>
              <a:t>biowaveguide</a:t>
            </a:r>
            <a:r>
              <a:rPr lang="en-US" dirty="0">
                <a:solidFill>
                  <a:schemeClr val="bg1"/>
                </a:solidFill>
                <a:latin typeface="Arial" pitchFamily="34" charset="0"/>
                <a:cs typeface="Arial" pitchFamily="34" charset="0"/>
              </a:rPr>
              <a:t>; ii) they are interrogated by the light coupled into them, </a:t>
            </a:r>
            <a:r>
              <a:rPr lang="en-US" dirty="0" smtClean="0">
                <a:solidFill>
                  <a:schemeClr val="bg1"/>
                </a:solidFill>
                <a:latin typeface="Arial" pitchFamily="34" charset="0"/>
                <a:cs typeface="Arial" pitchFamily="34" charset="0"/>
              </a:rPr>
              <a:t>acting as </a:t>
            </a:r>
            <a:r>
              <a:rPr lang="en-US" dirty="0">
                <a:solidFill>
                  <a:schemeClr val="bg1"/>
                </a:solidFill>
                <a:latin typeface="Arial" pitchFamily="34" charset="0"/>
                <a:cs typeface="Arial" pitchFamily="34" charset="0"/>
              </a:rPr>
              <a:t>reporter elements and exhibiting a specific spectral </a:t>
            </a:r>
            <a:r>
              <a:rPr lang="en-US" dirty="0" smtClean="0">
                <a:solidFill>
                  <a:schemeClr val="bg1"/>
                </a:solidFill>
                <a:latin typeface="Arial" pitchFamily="34" charset="0"/>
                <a:cs typeface="Arial" pitchFamily="34" charset="0"/>
              </a:rPr>
              <a:t>response (photonic fingerprint).</a:t>
            </a:r>
            <a:endParaRPr lang="es-ES" dirty="0">
              <a:solidFill>
                <a:schemeClr val="bg1"/>
              </a:solidFill>
              <a:latin typeface="Arial" pitchFamily="34" charset="0"/>
              <a:cs typeface="Arial" pitchFamily="34" charset="0"/>
            </a:endParaRPr>
          </a:p>
        </p:txBody>
      </p:sp>
      <p:sp>
        <p:nvSpPr>
          <p:cNvPr id="7" name="6 Rectángulo"/>
          <p:cNvSpPr/>
          <p:nvPr/>
        </p:nvSpPr>
        <p:spPr>
          <a:xfrm>
            <a:off x="323528" y="2924944"/>
            <a:ext cx="7848872" cy="3508653"/>
          </a:xfrm>
          <a:prstGeom prst="rect">
            <a:avLst/>
          </a:prstGeom>
        </p:spPr>
        <p:txBody>
          <a:bodyPr wrap="square">
            <a:spAutoFit/>
          </a:bodyPr>
          <a:lstStyle/>
          <a:p>
            <a:r>
              <a:rPr lang="es-ES" sz="2400" b="1" dirty="0" err="1" smtClean="0">
                <a:solidFill>
                  <a:schemeClr val="bg1"/>
                </a:solidFill>
              </a:rPr>
              <a:t>Innovative</a:t>
            </a:r>
            <a:r>
              <a:rPr lang="es-ES" sz="2400" b="1" dirty="0" smtClean="0">
                <a:solidFill>
                  <a:schemeClr val="bg1"/>
                </a:solidFill>
              </a:rPr>
              <a:t> </a:t>
            </a:r>
            <a:r>
              <a:rPr lang="es-ES" sz="2400" b="1" dirty="0" err="1" smtClean="0">
                <a:solidFill>
                  <a:schemeClr val="bg1"/>
                </a:solidFill>
              </a:rPr>
              <a:t>concepts</a:t>
            </a:r>
            <a:r>
              <a:rPr lang="es-ES" sz="2400" b="1" dirty="0" smtClean="0">
                <a:solidFill>
                  <a:schemeClr val="bg1"/>
                </a:solidFill>
              </a:rPr>
              <a:t> </a:t>
            </a:r>
            <a:r>
              <a:rPr lang="es-ES" sz="2400" b="1" dirty="0" err="1" smtClean="0">
                <a:solidFill>
                  <a:schemeClr val="bg1"/>
                </a:solidFill>
              </a:rPr>
              <a:t>within</a:t>
            </a:r>
            <a:r>
              <a:rPr lang="es-ES" sz="2400" b="1" dirty="0" smtClean="0">
                <a:solidFill>
                  <a:schemeClr val="bg1"/>
                </a:solidFill>
              </a:rPr>
              <a:t> </a:t>
            </a:r>
            <a:r>
              <a:rPr lang="es-ES" sz="2400" b="1" dirty="0" err="1" smtClean="0">
                <a:solidFill>
                  <a:schemeClr val="bg1"/>
                </a:solidFill>
              </a:rPr>
              <a:t>LiPhos</a:t>
            </a:r>
            <a:endParaRPr lang="es-ES" sz="2400" b="1" dirty="0" smtClean="0">
              <a:solidFill>
                <a:schemeClr val="bg1"/>
              </a:solidFill>
            </a:endParaRPr>
          </a:p>
          <a:p>
            <a:r>
              <a:rPr lang="es-ES" b="1" dirty="0" err="1" smtClean="0">
                <a:solidFill>
                  <a:schemeClr val="bg1"/>
                </a:solidFill>
              </a:rPr>
              <a:t>Photonics</a:t>
            </a:r>
            <a:r>
              <a:rPr lang="es-ES" dirty="0">
                <a:solidFill>
                  <a:schemeClr val="bg1"/>
                </a:solidFill>
              </a:rPr>
              <a:t>:</a:t>
            </a:r>
          </a:p>
          <a:p>
            <a:pPr marL="285750" indent="-285750">
              <a:buFont typeface="Arial" pitchFamily="34" charset="0"/>
              <a:buChar char="•"/>
            </a:pPr>
            <a:r>
              <a:rPr lang="en-US" dirty="0" smtClean="0">
                <a:solidFill>
                  <a:schemeClr val="bg1"/>
                </a:solidFill>
              </a:rPr>
              <a:t> </a:t>
            </a:r>
            <a:r>
              <a:rPr lang="en-US" dirty="0">
                <a:solidFill>
                  <a:schemeClr val="bg1"/>
                </a:solidFill>
              </a:rPr>
              <a:t>Using cells as waveguide core in </a:t>
            </a:r>
            <a:r>
              <a:rPr lang="en-US" dirty="0" err="1">
                <a:solidFill>
                  <a:schemeClr val="bg1"/>
                </a:solidFill>
              </a:rPr>
              <a:t>biophotonic</a:t>
            </a:r>
            <a:r>
              <a:rPr lang="en-US" dirty="0">
                <a:solidFill>
                  <a:schemeClr val="bg1"/>
                </a:solidFill>
              </a:rPr>
              <a:t> systems</a:t>
            </a:r>
            <a:r>
              <a:rPr lang="en-US" dirty="0" smtClean="0">
                <a:solidFill>
                  <a:schemeClr val="bg1"/>
                </a:solidFill>
              </a:rPr>
              <a:t>.</a:t>
            </a:r>
          </a:p>
          <a:p>
            <a:pPr marL="285750" indent="-285750">
              <a:buFont typeface="Arial" pitchFamily="34" charset="0"/>
              <a:buChar char="•"/>
            </a:pPr>
            <a:r>
              <a:rPr lang="en-US" dirty="0" smtClean="0">
                <a:solidFill>
                  <a:schemeClr val="bg1"/>
                </a:solidFill>
              </a:rPr>
              <a:t> </a:t>
            </a:r>
            <a:r>
              <a:rPr lang="en-US" dirty="0">
                <a:solidFill>
                  <a:schemeClr val="bg1"/>
                </a:solidFill>
              </a:rPr>
              <a:t>Utilizing the PIN as a key optical parameter for cell culture identification (diagnose).</a:t>
            </a:r>
          </a:p>
          <a:p>
            <a:r>
              <a:rPr lang="es-ES" b="1" dirty="0" err="1">
                <a:solidFill>
                  <a:schemeClr val="bg1"/>
                </a:solidFill>
              </a:rPr>
              <a:t>Lab</a:t>
            </a:r>
            <a:r>
              <a:rPr lang="es-ES" b="1" dirty="0">
                <a:solidFill>
                  <a:schemeClr val="bg1"/>
                </a:solidFill>
              </a:rPr>
              <a:t>-</a:t>
            </a:r>
            <a:r>
              <a:rPr lang="es-ES" b="1" dirty="0" err="1">
                <a:solidFill>
                  <a:schemeClr val="bg1"/>
                </a:solidFill>
              </a:rPr>
              <a:t>on</a:t>
            </a:r>
            <a:r>
              <a:rPr lang="es-ES" b="1" dirty="0">
                <a:solidFill>
                  <a:schemeClr val="bg1"/>
                </a:solidFill>
              </a:rPr>
              <a:t>-a-chip:</a:t>
            </a:r>
          </a:p>
          <a:p>
            <a:pPr marL="285750" indent="-285750">
              <a:buFont typeface="Arial" pitchFamily="34" charset="0"/>
              <a:buChar char="•"/>
            </a:pPr>
            <a:r>
              <a:rPr lang="en-US" dirty="0" smtClean="0">
                <a:solidFill>
                  <a:schemeClr val="bg1"/>
                </a:solidFill>
              </a:rPr>
              <a:t>Robust </a:t>
            </a:r>
            <a:r>
              <a:rPr lang="en-US" dirty="0">
                <a:solidFill>
                  <a:schemeClr val="bg1"/>
                </a:solidFill>
              </a:rPr>
              <a:t>benchmarking: system-level integration of photonics, microfluidics and medical </a:t>
            </a:r>
            <a:r>
              <a:rPr lang="en-US" dirty="0" smtClean="0">
                <a:solidFill>
                  <a:schemeClr val="bg1"/>
                </a:solidFill>
              </a:rPr>
              <a:t>cell </a:t>
            </a:r>
            <a:r>
              <a:rPr lang="es-ES" dirty="0" err="1" smtClean="0">
                <a:solidFill>
                  <a:schemeClr val="bg1"/>
                </a:solidFill>
              </a:rPr>
              <a:t>biology</a:t>
            </a:r>
            <a:r>
              <a:rPr lang="es-ES" dirty="0">
                <a:solidFill>
                  <a:schemeClr val="bg1"/>
                </a:solidFill>
              </a:rPr>
              <a:t>.</a:t>
            </a:r>
          </a:p>
          <a:p>
            <a:r>
              <a:rPr lang="es-ES" b="1" dirty="0" err="1">
                <a:solidFill>
                  <a:schemeClr val="bg1"/>
                </a:solidFill>
              </a:rPr>
              <a:t>Biomedical</a:t>
            </a:r>
            <a:r>
              <a:rPr lang="es-ES" b="1" dirty="0">
                <a:solidFill>
                  <a:schemeClr val="bg1"/>
                </a:solidFill>
              </a:rPr>
              <a:t> </a:t>
            </a:r>
            <a:r>
              <a:rPr lang="es-ES" b="1" dirty="0" err="1">
                <a:solidFill>
                  <a:schemeClr val="bg1"/>
                </a:solidFill>
              </a:rPr>
              <a:t>Sciences</a:t>
            </a:r>
            <a:r>
              <a:rPr lang="es-ES" b="1" dirty="0">
                <a:solidFill>
                  <a:schemeClr val="bg1"/>
                </a:solidFill>
              </a:rPr>
              <a:t>:</a:t>
            </a:r>
          </a:p>
          <a:p>
            <a:pPr marL="285750" indent="-285750">
              <a:buFont typeface="Arial" pitchFamily="34" charset="0"/>
              <a:buChar char="•"/>
            </a:pPr>
            <a:r>
              <a:rPr lang="en-US" dirty="0" smtClean="0">
                <a:solidFill>
                  <a:schemeClr val="bg1"/>
                </a:solidFill>
              </a:rPr>
              <a:t>Developing </a:t>
            </a:r>
            <a:r>
              <a:rPr lang="en-US" dirty="0">
                <a:solidFill>
                  <a:schemeClr val="bg1"/>
                </a:solidFill>
              </a:rPr>
              <a:t>an innovative methodology for the diagnosis of endothelial dysfunction, </a:t>
            </a:r>
            <a:r>
              <a:rPr lang="en-US" dirty="0" smtClean="0">
                <a:solidFill>
                  <a:schemeClr val="bg1"/>
                </a:solidFill>
              </a:rPr>
              <a:t>VSMC activation</a:t>
            </a:r>
            <a:r>
              <a:rPr lang="en-US" dirty="0">
                <a:solidFill>
                  <a:schemeClr val="bg1"/>
                </a:solidFill>
              </a:rPr>
              <a:t>, and macrophage inflammation and polarization towards different subtypes.</a:t>
            </a:r>
            <a:endParaRPr lang="es-ES" dirty="0">
              <a:solidFill>
                <a:schemeClr val="bg1"/>
              </a:solidFill>
            </a:endParaRPr>
          </a:p>
        </p:txBody>
      </p:sp>
      <p:sp>
        <p:nvSpPr>
          <p:cNvPr id="9" name="8 Rectángulo"/>
          <p:cNvSpPr/>
          <p:nvPr/>
        </p:nvSpPr>
        <p:spPr>
          <a:xfrm>
            <a:off x="0" y="6456069"/>
            <a:ext cx="3283528" cy="369332"/>
          </a:xfrm>
          <a:prstGeom prst="rect">
            <a:avLst/>
          </a:prstGeom>
        </p:spPr>
        <p:txBody>
          <a:bodyPr wrap="none">
            <a:spAutoFit/>
          </a:bodyPr>
          <a:lstStyle/>
          <a:p>
            <a:r>
              <a:rPr lang="es-ES" dirty="0" smtClean="0">
                <a:solidFill>
                  <a:schemeClr val="bg1"/>
                </a:solidFill>
              </a:rPr>
              <a:t>Andreu.llobera@imb-cnm.csic.es</a:t>
            </a:r>
          </a:p>
        </p:txBody>
      </p:sp>
      <p:sp>
        <p:nvSpPr>
          <p:cNvPr id="10" name="1 Título"/>
          <p:cNvSpPr txBox="1">
            <a:spLocks/>
          </p:cNvSpPr>
          <p:nvPr/>
        </p:nvSpPr>
        <p:spPr>
          <a:xfrm>
            <a:off x="5148064" y="6396087"/>
            <a:ext cx="4032448" cy="489297"/>
          </a:xfrm>
          <a:prstGeom prst="rect">
            <a:avLst/>
          </a:prstGeom>
        </p:spPr>
        <p:txBody>
          <a:bodyPr/>
          <a:lstStyle>
            <a:lvl1pPr algn="ctr"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pPr algn="r"/>
            <a:r>
              <a:rPr lang="ca-ES" sz="1800" dirty="0" err="1" smtClean="0"/>
              <a:t>Presentation</a:t>
            </a:r>
            <a:r>
              <a:rPr lang="ca-ES" sz="1800" dirty="0" smtClean="0"/>
              <a:t> accessible </a:t>
            </a:r>
            <a:r>
              <a:rPr lang="ca-ES" sz="1800" dirty="0" err="1" smtClean="0"/>
              <a:t>by</a:t>
            </a:r>
            <a:r>
              <a:rPr lang="ca-ES" sz="1800" dirty="0" smtClean="0"/>
              <a:t> CORDIS</a:t>
            </a:r>
            <a:endParaRPr lang="es-ES" sz="1800" dirty="0"/>
          </a:p>
        </p:txBody>
      </p:sp>
    </p:spTree>
    <p:extLst>
      <p:ext uri="{BB962C8B-B14F-4D97-AF65-F5344CB8AC3E}">
        <p14:creationId xmlns:p14="http://schemas.microsoft.com/office/powerpoint/2010/main" xmlns="" val="615705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Rectángulo"/>
          <p:cNvSpPr/>
          <p:nvPr/>
        </p:nvSpPr>
        <p:spPr>
          <a:xfrm>
            <a:off x="0" y="908720"/>
            <a:ext cx="9144000" cy="594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971600" y="0"/>
            <a:ext cx="8172400" cy="567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6 Grupo"/>
          <p:cNvGrpSpPr>
            <a:grpSpLocks noChangeAspect="1"/>
          </p:cNvGrpSpPr>
          <p:nvPr/>
        </p:nvGrpSpPr>
        <p:grpSpPr>
          <a:xfrm>
            <a:off x="171332" y="2019298"/>
            <a:ext cx="2012373" cy="1600410"/>
            <a:chOff x="171331" y="2303773"/>
            <a:chExt cx="2515466" cy="2000513"/>
          </a:xfrm>
        </p:grpSpPr>
        <p:pic>
          <p:nvPicPr>
            <p:cNvPr id="8" name="Picture 4" descr="C:\Users\Andreu\projectes\convocatòries\Europeus\2010 LIPHOS\liphos2012\sca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6823"/>
            <a:stretch/>
          </p:blipFill>
          <p:spPr bwMode="auto">
            <a:xfrm>
              <a:off x="171331" y="2303773"/>
              <a:ext cx="2515466" cy="1800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CuadroTexto"/>
            <p:cNvSpPr txBox="1"/>
            <p:nvPr/>
          </p:nvSpPr>
          <p:spPr>
            <a:xfrm>
              <a:off x="293176" y="3934954"/>
              <a:ext cx="2271776" cy="369332"/>
            </a:xfrm>
            <a:prstGeom prst="rect">
              <a:avLst/>
            </a:prstGeom>
            <a:noFill/>
          </p:spPr>
          <p:txBody>
            <a:bodyPr wrap="none" rtlCol="0">
              <a:spAutoFit/>
            </a:bodyPr>
            <a:lstStyle/>
            <a:p>
              <a:r>
                <a:rPr lang="es-ES" dirty="0" err="1" smtClean="0"/>
                <a:t>Seeding</a:t>
              </a:r>
              <a:r>
                <a:rPr lang="es-ES" dirty="0" smtClean="0"/>
                <a:t> and </a:t>
              </a:r>
              <a:r>
                <a:rPr lang="es-ES" dirty="0" err="1" smtClean="0"/>
                <a:t>lag</a:t>
              </a:r>
              <a:r>
                <a:rPr lang="es-ES" dirty="0" smtClean="0"/>
                <a:t> </a:t>
              </a:r>
              <a:r>
                <a:rPr lang="es-ES" dirty="0" err="1" smtClean="0"/>
                <a:t>phase</a:t>
              </a:r>
              <a:endParaRPr lang="es-ES" dirty="0"/>
            </a:p>
          </p:txBody>
        </p:sp>
      </p:grpSp>
      <p:grpSp>
        <p:nvGrpSpPr>
          <p:cNvPr id="10" name="9 Grupo"/>
          <p:cNvGrpSpPr>
            <a:grpSpLocks noChangeAspect="1"/>
          </p:cNvGrpSpPr>
          <p:nvPr/>
        </p:nvGrpSpPr>
        <p:grpSpPr>
          <a:xfrm>
            <a:off x="2843808" y="2035431"/>
            <a:ext cx="2012373" cy="1574598"/>
            <a:chOff x="3288789" y="2303773"/>
            <a:chExt cx="2515466" cy="1968247"/>
          </a:xfrm>
        </p:grpSpPr>
        <p:pic>
          <p:nvPicPr>
            <p:cNvPr id="11" name="Picture 5" descr="C:\Users\Andreu\projectes\convocatòries\Europeus\2010 LIPHOS\liphos2012\scat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6823"/>
            <a:stretch/>
          </p:blipFill>
          <p:spPr bwMode="auto">
            <a:xfrm>
              <a:off x="3288789" y="2303773"/>
              <a:ext cx="2515466" cy="1800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CuadroTexto"/>
            <p:cNvSpPr txBox="1"/>
            <p:nvPr/>
          </p:nvSpPr>
          <p:spPr>
            <a:xfrm>
              <a:off x="3539612" y="3902688"/>
              <a:ext cx="2013821" cy="369332"/>
            </a:xfrm>
            <a:prstGeom prst="rect">
              <a:avLst/>
            </a:prstGeom>
            <a:noFill/>
          </p:spPr>
          <p:txBody>
            <a:bodyPr wrap="none" rtlCol="0">
              <a:spAutoFit/>
            </a:bodyPr>
            <a:lstStyle/>
            <a:p>
              <a:r>
                <a:rPr lang="es-ES" dirty="0" err="1" smtClean="0"/>
                <a:t>Exponential</a:t>
              </a:r>
              <a:r>
                <a:rPr lang="es-ES" dirty="0" smtClean="0"/>
                <a:t> </a:t>
              </a:r>
              <a:r>
                <a:rPr lang="es-ES" dirty="0" err="1" smtClean="0"/>
                <a:t>growth</a:t>
              </a:r>
              <a:endParaRPr lang="es-ES" dirty="0"/>
            </a:p>
          </p:txBody>
        </p:sp>
      </p:grpSp>
      <p:grpSp>
        <p:nvGrpSpPr>
          <p:cNvPr id="13" name="12 Grupo"/>
          <p:cNvGrpSpPr>
            <a:grpSpLocks noChangeAspect="1"/>
          </p:cNvGrpSpPr>
          <p:nvPr/>
        </p:nvGrpSpPr>
        <p:grpSpPr>
          <a:xfrm>
            <a:off x="5727979" y="2063756"/>
            <a:ext cx="2012373" cy="1548785"/>
            <a:chOff x="6406247" y="2303773"/>
            <a:chExt cx="2515466" cy="1935981"/>
          </a:xfrm>
        </p:grpSpPr>
        <p:pic>
          <p:nvPicPr>
            <p:cNvPr id="14" name="Picture 2" descr="C:\Users\Andreu\projectes\convocatòries\Europeus\2010 LIPHOS\liphos2012\living phot.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6823"/>
            <a:stretch/>
          </p:blipFill>
          <p:spPr bwMode="auto">
            <a:xfrm>
              <a:off x="6406247" y="2303773"/>
              <a:ext cx="2515466" cy="18000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14 CuadroTexto"/>
            <p:cNvSpPr txBox="1"/>
            <p:nvPr/>
          </p:nvSpPr>
          <p:spPr>
            <a:xfrm>
              <a:off x="6554061" y="3870422"/>
              <a:ext cx="2219838" cy="369332"/>
            </a:xfrm>
            <a:prstGeom prst="rect">
              <a:avLst/>
            </a:prstGeom>
            <a:noFill/>
          </p:spPr>
          <p:txBody>
            <a:bodyPr wrap="none" rtlCol="0">
              <a:spAutoFit/>
            </a:bodyPr>
            <a:lstStyle/>
            <a:p>
              <a:r>
                <a:rPr lang="es-ES" dirty="0" smtClean="0"/>
                <a:t>Living </a:t>
              </a:r>
              <a:r>
                <a:rPr lang="es-ES" dirty="0" err="1" smtClean="0"/>
                <a:t>photonics</a:t>
              </a:r>
              <a:r>
                <a:rPr lang="es-ES" dirty="0" smtClean="0"/>
                <a:t> (PIN)</a:t>
              </a:r>
              <a:endParaRPr lang="es-ES" dirty="0"/>
            </a:p>
          </p:txBody>
        </p:sp>
      </p:grpSp>
      <p:sp>
        <p:nvSpPr>
          <p:cNvPr id="16" name="15 Flecha derecha"/>
          <p:cNvSpPr/>
          <p:nvPr/>
        </p:nvSpPr>
        <p:spPr>
          <a:xfrm>
            <a:off x="2267744" y="2640469"/>
            <a:ext cx="576064" cy="43204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derecha"/>
          <p:cNvSpPr/>
          <p:nvPr/>
        </p:nvSpPr>
        <p:spPr>
          <a:xfrm>
            <a:off x="5004048" y="2640469"/>
            <a:ext cx="576064" cy="43204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8" name="17 Grupo"/>
          <p:cNvGrpSpPr>
            <a:grpSpLocks noChangeAspect="1"/>
          </p:cNvGrpSpPr>
          <p:nvPr/>
        </p:nvGrpSpPr>
        <p:grpSpPr>
          <a:xfrm>
            <a:off x="6804248" y="4692199"/>
            <a:ext cx="2143734" cy="1564983"/>
            <a:chOff x="6157140" y="4167255"/>
            <a:chExt cx="2679668" cy="1956229"/>
          </a:xfrm>
        </p:grpSpPr>
        <p:pic>
          <p:nvPicPr>
            <p:cNvPr id="19" name="Picture 6" descr="C:\Users\Andreu\projectes\convocatòries\Europeus\2010 LIPHOS\liphos2012\fluo.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4146"/>
            <a:stretch/>
          </p:blipFill>
          <p:spPr bwMode="auto">
            <a:xfrm>
              <a:off x="6249065" y="4167255"/>
              <a:ext cx="2587743" cy="180000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19 CuadroTexto"/>
            <p:cNvSpPr txBox="1"/>
            <p:nvPr/>
          </p:nvSpPr>
          <p:spPr>
            <a:xfrm>
              <a:off x="6157140" y="5661819"/>
              <a:ext cx="2618666" cy="461665"/>
            </a:xfrm>
            <a:prstGeom prst="rect">
              <a:avLst/>
            </a:prstGeom>
            <a:noFill/>
          </p:spPr>
          <p:txBody>
            <a:bodyPr wrap="none" rtlCol="0">
              <a:spAutoFit/>
            </a:bodyPr>
            <a:lstStyle/>
            <a:p>
              <a:r>
                <a:rPr lang="es-ES" dirty="0" err="1" smtClean="0"/>
                <a:t>Label</a:t>
              </a:r>
              <a:r>
                <a:rPr lang="es-ES" dirty="0" smtClean="0"/>
                <a:t>. </a:t>
              </a:r>
              <a:r>
                <a:rPr lang="es-ES" dirty="0" err="1" smtClean="0"/>
                <a:t>enhancement</a:t>
              </a:r>
              <a:endParaRPr lang="es-ES" dirty="0"/>
            </a:p>
          </p:txBody>
        </p:sp>
      </p:grpSp>
      <p:grpSp>
        <p:nvGrpSpPr>
          <p:cNvPr id="21" name="20 Grupo"/>
          <p:cNvGrpSpPr>
            <a:grpSpLocks noChangeAspect="1"/>
          </p:cNvGrpSpPr>
          <p:nvPr/>
        </p:nvGrpSpPr>
        <p:grpSpPr>
          <a:xfrm>
            <a:off x="5727979" y="41067"/>
            <a:ext cx="2012373" cy="1587733"/>
            <a:chOff x="3525161" y="0"/>
            <a:chExt cx="2515466" cy="1984666"/>
          </a:xfrm>
        </p:grpSpPr>
        <p:pic>
          <p:nvPicPr>
            <p:cNvPr id="22" name="Picture 5" descr="C:\Users\Andreu\projectes\convocatòries\Europeus\2010 LIPHOS\liphos2012\scat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6823"/>
            <a:stretch/>
          </p:blipFill>
          <p:spPr bwMode="auto">
            <a:xfrm>
              <a:off x="3525161" y="0"/>
              <a:ext cx="2515466" cy="1800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22 CuadroTexto"/>
            <p:cNvSpPr txBox="1"/>
            <p:nvPr/>
          </p:nvSpPr>
          <p:spPr>
            <a:xfrm>
              <a:off x="3615128" y="1615334"/>
              <a:ext cx="1440202" cy="369332"/>
            </a:xfrm>
            <a:prstGeom prst="rect">
              <a:avLst/>
            </a:prstGeom>
            <a:noFill/>
          </p:spPr>
          <p:txBody>
            <a:bodyPr wrap="none" rtlCol="0">
              <a:spAutoFit/>
            </a:bodyPr>
            <a:lstStyle/>
            <a:p>
              <a:r>
                <a:rPr lang="es-ES" dirty="0" err="1" smtClean="0"/>
                <a:t>Cell</a:t>
              </a:r>
              <a:r>
                <a:rPr lang="es-ES" dirty="0" smtClean="0"/>
                <a:t> </a:t>
              </a:r>
              <a:r>
                <a:rPr lang="es-ES" dirty="0" err="1" smtClean="0"/>
                <a:t>mortality</a:t>
              </a:r>
              <a:endParaRPr lang="es-ES" dirty="0"/>
            </a:p>
          </p:txBody>
        </p:sp>
      </p:grpSp>
      <p:grpSp>
        <p:nvGrpSpPr>
          <p:cNvPr id="24" name="23 Grupo"/>
          <p:cNvGrpSpPr>
            <a:grpSpLocks noChangeAspect="1"/>
          </p:cNvGrpSpPr>
          <p:nvPr/>
        </p:nvGrpSpPr>
        <p:grpSpPr>
          <a:xfrm>
            <a:off x="2631635" y="4729132"/>
            <a:ext cx="2084381" cy="1491117"/>
            <a:chOff x="388849" y="4167255"/>
            <a:chExt cx="2605476" cy="1863896"/>
          </a:xfrm>
        </p:grpSpPr>
        <p:pic>
          <p:nvPicPr>
            <p:cNvPr id="25" name="Picture 3" descr="C:\Users\Andreu\projectes\convocatòries\Europeus\2010 LIPHOS\liphos2012\morpho.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6823"/>
            <a:stretch/>
          </p:blipFill>
          <p:spPr bwMode="auto">
            <a:xfrm>
              <a:off x="478859" y="4167255"/>
              <a:ext cx="2515466" cy="1800000"/>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25 CuadroTexto"/>
            <p:cNvSpPr txBox="1"/>
            <p:nvPr/>
          </p:nvSpPr>
          <p:spPr>
            <a:xfrm>
              <a:off x="388849" y="5661819"/>
              <a:ext cx="2514406" cy="369332"/>
            </a:xfrm>
            <a:prstGeom prst="rect">
              <a:avLst/>
            </a:prstGeom>
            <a:noFill/>
          </p:spPr>
          <p:txBody>
            <a:bodyPr wrap="none" rtlCol="0">
              <a:spAutoFit/>
            </a:bodyPr>
            <a:lstStyle/>
            <a:p>
              <a:r>
                <a:rPr lang="es-ES" dirty="0" err="1" smtClean="0"/>
                <a:t>Morphological</a:t>
              </a:r>
              <a:r>
                <a:rPr lang="es-ES" dirty="0" smtClean="0"/>
                <a:t> </a:t>
              </a:r>
              <a:r>
                <a:rPr lang="es-ES" dirty="0" err="1" smtClean="0"/>
                <a:t>variations</a:t>
              </a:r>
              <a:endParaRPr lang="es-ES" dirty="0"/>
            </a:p>
          </p:txBody>
        </p:sp>
      </p:grpSp>
      <p:sp>
        <p:nvSpPr>
          <p:cNvPr id="27" name="26 Flecha curvada hacia la izquierda"/>
          <p:cNvSpPr/>
          <p:nvPr/>
        </p:nvSpPr>
        <p:spPr>
          <a:xfrm rot="10800000">
            <a:off x="4788024" y="620689"/>
            <a:ext cx="720080" cy="1847992"/>
          </a:xfrm>
          <a:prstGeom prst="curvedLef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27 Flecha curvada hacia la izquierda"/>
          <p:cNvSpPr/>
          <p:nvPr/>
        </p:nvSpPr>
        <p:spPr>
          <a:xfrm>
            <a:off x="8100392" y="620688"/>
            <a:ext cx="720080" cy="1847992"/>
          </a:xfrm>
          <a:prstGeom prst="curvedLef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9" name="28 Flecha derecha"/>
          <p:cNvSpPr/>
          <p:nvPr/>
        </p:nvSpPr>
        <p:spPr>
          <a:xfrm rot="2700000">
            <a:off x="7536514" y="4080018"/>
            <a:ext cx="1279935" cy="61520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29 Grupo"/>
          <p:cNvGrpSpPr/>
          <p:nvPr/>
        </p:nvGrpSpPr>
        <p:grpSpPr>
          <a:xfrm>
            <a:off x="4860032" y="5232757"/>
            <a:ext cx="1872205" cy="594565"/>
            <a:chOff x="3421856" y="5120150"/>
            <a:chExt cx="2689461" cy="594565"/>
          </a:xfrm>
          <a:solidFill>
            <a:srgbClr val="7030A0"/>
          </a:solidFill>
        </p:grpSpPr>
        <p:sp>
          <p:nvSpPr>
            <p:cNvPr id="31" name="30 Flecha izquierda"/>
            <p:cNvSpPr/>
            <p:nvPr/>
          </p:nvSpPr>
          <p:spPr>
            <a:xfrm>
              <a:off x="3421856" y="5120150"/>
              <a:ext cx="615867" cy="594565"/>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Flecha izquierda"/>
            <p:cNvSpPr/>
            <p:nvPr/>
          </p:nvSpPr>
          <p:spPr>
            <a:xfrm rot="10800000">
              <a:off x="5495451" y="5120150"/>
              <a:ext cx="615866" cy="594564"/>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4186517" y="5268077"/>
              <a:ext cx="271511" cy="2987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Rectángulo"/>
            <p:cNvSpPr/>
            <p:nvPr/>
          </p:nvSpPr>
          <p:spPr>
            <a:xfrm>
              <a:off x="4662382" y="5268077"/>
              <a:ext cx="271511" cy="2987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Rectángulo"/>
            <p:cNvSpPr/>
            <p:nvPr/>
          </p:nvSpPr>
          <p:spPr>
            <a:xfrm>
              <a:off x="5082688" y="5268077"/>
              <a:ext cx="271511" cy="2987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6" name="35 Flecha derecha"/>
          <p:cNvSpPr/>
          <p:nvPr/>
        </p:nvSpPr>
        <p:spPr>
          <a:xfrm rot="8100000">
            <a:off x="4126095" y="4062777"/>
            <a:ext cx="1279935" cy="61520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7" name="36 Grupo"/>
          <p:cNvGrpSpPr/>
          <p:nvPr/>
        </p:nvGrpSpPr>
        <p:grpSpPr>
          <a:xfrm>
            <a:off x="171332" y="3786566"/>
            <a:ext cx="2373107" cy="3027941"/>
            <a:chOff x="164260" y="815579"/>
            <a:chExt cx="2373107" cy="3027941"/>
          </a:xfrm>
        </p:grpSpPr>
        <p:pic>
          <p:nvPicPr>
            <p:cNvPr id="38" name="Picture 2" descr="C:\Users\Andreu\projectes\convocatòries\Europeus\2010 LIPHOS\liphos2012\legend.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46144" t="25394" r="40720" b="13441"/>
            <a:stretch/>
          </p:blipFill>
          <p:spPr bwMode="auto">
            <a:xfrm>
              <a:off x="308338" y="1184912"/>
              <a:ext cx="560775" cy="1740928"/>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38 CuadroTexto"/>
            <p:cNvSpPr txBox="1"/>
            <p:nvPr/>
          </p:nvSpPr>
          <p:spPr>
            <a:xfrm>
              <a:off x="851202" y="1214201"/>
              <a:ext cx="994118" cy="307777"/>
            </a:xfrm>
            <a:prstGeom prst="rect">
              <a:avLst/>
            </a:prstGeom>
            <a:noFill/>
          </p:spPr>
          <p:txBody>
            <a:bodyPr wrap="none" rtlCol="0">
              <a:spAutoFit/>
            </a:bodyPr>
            <a:lstStyle/>
            <a:p>
              <a:r>
                <a:rPr lang="es-ES" sz="1400" dirty="0" smtClean="0"/>
                <a:t>Light </a:t>
              </a:r>
              <a:r>
                <a:rPr lang="es-ES" sz="1400" dirty="0" err="1" smtClean="0"/>
                <a:t>bea</a:t>
              </a:r>
              <a:r>
                <a:rPr lang="es-ES" sz="1400" dirty="0" err="1"/>
                <a:t>m</a:t>
              </a:r>
              <a:endParaRPr lang="es-ES" sz="1400" dirty="0"/>
            </a:p>
          </p:txBody>
        </p:sp>
        <p:sp>
          <p:nvSpPr>
            <p:cNvPr id="40" name="39 CuadroTexto"/>
            <p:cNvSpPr txBox="1"/>
            <p:nvPr/>
          </p:nvSpPr>
          <p:spPr>
            <a:xfrm>
              <a:off x="851202" y="1513488"/>
              <a:ext cx="1238994" cy="307777"/>
            </a:xfrm>
            <a:prstGeom prst="rect">
              <a:avLst/>
            </a:prstGeom>
            <a:noFill/>
          </p:spPr>
          <p:txBody>
            <a:bodyPr wrap="none" rtlCol="0">
              <a:spAutoFit/>
            </a:bodyPr>
            <a:lstStyle/>
            <a:p>
              <a:r>
                <a:rPr lang="es-ES" sz="1400" dirty="0" err="1" smtClean="0"/>
                <a:t>Scattered</a:t>
              </a:r>
              <a:r>
                <a:rPr lang="es-ES" sz="1400" dirty="0" smtClean="0"/>
                <a:t> light</a:t>
              </a:r>
              <a:endParaRPr lang="es-ES" sz="1400" dirty="0"/>
            </a:p>
          </p:txBody>
        </p:sp>
        <p:sp>
          <p:nvSpPr>
            <p:cNvPr id="41" name="40 CuadroTexto"/>
            <p:cNvSpPr txBox="1"/>
            <p:nvPr/>
          </p:nvSpPr>
          <p:spPr>
            <a:xfrm>
              <a:off x="851202" y="1772589"/>
              <a:ext cx="524503" cy="307777"/>
            </a:xfrm>
            <a:prstGeom prst="rect">
              <a:avLst/>
            </a:prstGeom>
            <a:noFill/>
          </p:spPr>
          <p:txBody>
            <a:bodyPr wrap="none" rtlCol="0">
              <a:spAutoFit/>
            </a:bodyPr>
            <a:lstStyle/>
            <a:p>
              <a:r>
                <a:rPr lang="es-ES" sz="1400" dirty="0" err="1" smtClean="0"/>
                <a:t>Cells</a:t>
              </a:r>
              <a:endParaRPr lang="es-ES" sz="1400" dirty="0"/>
            </a:p>
          </p:txBody>
        </p:sp>
        <p:sp>
          <p:nvSpPr>
            <p:cNvPr id="42" name="41 CuadroTexto"/>
            <p:cNvSpPr txBox="1"/>
            <p:nvPr/>
          </p:nvSpPr>
          <p:spPr>
            <a:xfrm>
              <a:off x="308276" y="815580"/>
              <a:ext cx="864019" cy="369332"/>
            </a:xfrm>
            <a:prstGeom prst="rect">
              <a:avLst/>
            </a:prstGeom>
            <a:noFill/>
          </p:spPr>
          <p:txBody>
            <a:bodyPr wrap="none" rtlCol="0">
              <a:spAutoFit/>
            </a:bodyPr>
            <a:lstStyle/>
            <a:p>
              <a:r>
                <a:rPr lang="es-ES" b="1" dirty="0" err="1" smtClean="0"/>
                <a:t>Legend</a:t>
              </a:r>
              <a:endParaRPr lang="es-ES" b="1" dirty="0"/>
            </a:p>
          </p:txBody>
        </p:sp>
        <p:sp>
          <p:nvSpPr>
            <p:cNvPr id="43" name="42 Rectángulo"/>
            <p:cNvSpPr/>
            <p:nvPr/>
          </p:nvSpPr>
          <p:spPr>
            <a:xfrm>
              <a:off x="164260" y="815579"/>
              <a:ext cx="2373107" cy="3027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Flecha izquierda"/>
            <p:cNvSpPr/>
            <p:nvPr/>
          </p:nvSpPr>
          <p:spPr>
            <a:xfrm>
              <a:off x="412742" y="3380590"/>
              <a:ext cx="351966" cy="268155"/>
            </a:xfrm>
            <a:prstGeom prst="lef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Flecha derecha"/>
            <p:cNvSpPr/>
            <p:nvPr/>
          </p:nvSpPr>
          <p:spPr>
            <a:xfrm rot="10800000">
              <a:off x="388319" y="2931666"/>
              <a:ext cx="385764" cy="28131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45 CuadroTexto"/>
            <p:cNvSpPr txBox="1"/>
            <p:nvPr/>
          </p:nvSpPr>
          <p:spPr>
            <a:xfrm>
              <a:off x="851202" y="2132856"/>
              <a:ext cx="1395703" cy="307777"/>
            </a:xfrm>
            <a:prstGeom prst="rect">
              <a:avLst/>
            </a:prstGeom>
            <a:noFill/>
          </p:spPr>
          <p:txBody>
            <a:bodyPr wrap="none" rtlCol="0">
              <a:spAutoFit/>
            </a:bodyPr>
            <a:lstStyle/>
            <a:p>
              <a:r>
                <a:rPr lang="es-ES" sz="1400" dirty="0" err="1" smtClean="0"/>
                <a:t>Fluorescent</a:t>
              </a:r>
              <a:r>
                <a:rPr lang="es-ES" sz="1400" dirty="0" smtClean="0"/>
                <a:t> </a:t>
              </a:r>
              <a:r>
                <a:rPr lang="es-ES" sz="1400" dirty="0" err="1"/>
                <a:t>c</a:t>
              </a:r>
              <a:r>
                <a:rPr lang="es-ES" sz="1400" dirty="0" err="1" smtClean="0"/>
                <a:t>ells</a:t>
              </a:r>
              <a:endParaRPr lang="es-ES" sz="1400" dirty="0"/>
            </a:p>
          </p:txBody>
        </p:sp>
        <p:sp>
          <p:nvSpPr>
            <p:cNvPr id="47" name="46 CuadroTexto"/>
            <p:cNvSpPr txBox="1"/>
            <p:nvPr/>
          </p:nvSpPr>
          <p:spPr>
            <a:xfrm>
              <a:off x="851202" y="2545159"/>
              <a:ext cx="1208985" cy="307777"/>
            </a:xfrm>
            <a:prstGeom prst="rect">
              <a:avLst/>
            </a:prstGeom>
            <a:noFill/>
          </p:spPr>
          <p:txBody>
            <a:bodyPr wrap="none" rtlCol="0">
              <a:spAutoFit/>
            </a:bodyPr>
            <a:lstStyle/>
            <a:p>
              <a:r>
                <a:rPr lang="es-ES" sz="1400" dirty="0" err="1" smtClean="0"/>
                <a:t>Modified</a:t>
              </a:r>
              <a:r>
                <a:rPr lang="es-ES" sz="1400" dirty="0" smtClean="0"/>
                <a:t> </a:t>
              </a:r>
              <a:r>
                <a:rPr lang="es-ES" sz="1400" dirty="0" err="1"/>
                <a:t>c</a:t>
              </a:r>
              <a:r>
                <a:rPr lang="es-ES" sz="1400" dirty="0" err="1" smtClean="0"/>
                <a:t>ells</a:t>
              </a:r>
              <a:endParaRPr lang="es-ES" sz="1400" dirty="0"/>
            </a:p>
          </p:txBody>
        </p:sp>
        <p:sp>
          <p:nvSpPr>
            <p:cNvPr id="48" name="47 CuadroTexto"/>
            <p:cNvSpPr txBox="1"/>
            <p:nvPr/>
          </p:nvSpPr>
          <p:spPr>
            <a:xfrm>
              <a:off x="851202" y="2924944"/>
              <a:ext cx="1572931" cy="307777"/>
            </a:xfrm>
            <a:prstGeom prst="rect">
              <a:avLst/>
            </a:prstGeom>
            <a:noFill/>
          </p:spPr>
          <p:txBody>
            <a:bodyPr wrap="none" rtlCol="0">
              <a:spAutoFit/>
            </a:bodyPr>
            <a:lstStyle/>
            <a:p>
              <a:r>
                <a:rPr lang="es-ES" sz="1400" dirty="0" smtClean="0"/>
                <a:t>Irreversible </a:t>
              </a:r>
              <a:r>
                <a:rPr lang="es-ES" sz="1400" dirty="0" err="1" smtClean="0"/>
                <a:t>change</a:t>
              </a:r>
              <a:endParaRPr lang="es-ES" sz="1400" dirty="0"/>
            </a:p>
          </p:txBody>
        </p:sp>
        <p:sp>
          <p:nvSpPr>
            <p:cNvPr id="49" name="48 CuadroTexto"/>
            <p:cNvSpPr txBox="1"/>
            <p:nvPr/>
          </p:nvSpPr>
          <p:spPr>
            <a:xfrm>
              <a:off x="851202" y="3337247"/>
              <a:ext cx="1500026" cy="307777"/>
            </a:xfrm>
            <a:prstGeom prst="rect">
              <a:avLst/>
            </a:prstGeom>
            <a:noFill/>
          </p:spPr>
          <p:txBody>
            <a:bodyPr wrap="none" rtlCol="0">
              <a:spAutoFit/>
            </a:bodyPr>
            <a:lstStyle/>
            <a:p>
              <a:r>
                <a:rPr lang="es-ES" sz="1400" dirty="0" smtClean="0"/>
                <a:t>Reversible </a:t>
              </a:r>
              <a:r>
                <a:rPr lang="es-ES" sz="1400" dirty="0" err="1" smtClean="0"/>
                <a:t>change</a:t>
              </a:r>
              <a:endParaRPr lang="es-ES" sz="1400" dirty="0"/>
            </a:p>
          </p:txBody>
        </p:sp>
      </p:grpSp>
      <p:sp>
        <p:nvSpPr>
          <p:cNvPr id="50" name="1 Título"/>
          <p:cNvSpPr txBox="1">
            <a:spLocks/>
          </p:cNvSpPr>
          <p:nvPr/>
        </p:nvSpPr>
        <p:spPr>
          <a:xfrm>
            <a:off x="1175320" y="197024"/>
            <a:ext cx="7797552" cy="1143000"/>
          </a:xfrm>
          <a:prstGeom prst="rect">
            <a:avLst/>
          </a:prstGeom>
        </p:spPr>
        <p:txBody>
          <a:bodyPr/>
          <a:lst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a:lstStyle>
          <a:p>
            <a:r>
              <a:rPr lang="es-ES" dirty="0" err="1" smtClean="0">
                <a:solidFill>
                  <a:schemeClr val="tx1"/>
                </a:solidFill>
              </a:rPr>
              <a:t>Method</a:t>
            </a:r>
            <a:endParaRPr lang="es-ES" dirty="0">
              <a:solidFill>
                <a:schemeClr val="tx1"/>
              </a:solidFill>
            </a:endParaRPr>
          </a:p>
        </p:txBody>
      </p:sp>
      <p:sp>
        <p:nvSpPr>
          <p:cNvPr id="52" name="1 Título"/>
          <p:cNvSpPr txBox="1">
            <a:spLocks/>
          </p:cNvSpPr>
          <p:nvPr/>
        </p:nvSpPr>
        <p:spPr>
          <a:xfrm>
            <a:off x="5148064" y="6468095"/>
            <a:ext cx="4032448" cy="489297"/>
          </a:xfrm>
          <a:prstGeom prst="rect">
            <a:avLst/>
          </a:prstGeom>
        </p:spPr>
        <p:txBody>
          <a:bodyPr/>
          <a:lstStyle>
            <a:lvl1pPr algn="ctr"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pPr algn="r"/>
            <a:r>
              <a:rPr lang="ca-ES" sz="1800" dirty="0" err="1" smtClean="0">
                <a:solidFill>
                  <a:schemeClr val="tx1"/>
                </a:solidFill>
              </a:rPr>
              <a:t>Presentation</a:t>
            </a:r>
            <a:r>
              <a:rPr lang="ca-ES" sz="1800" dirty="0" smtClean="0">
                <a:solidFill>
                  <a:schemeClr val="tx1"/>
                </a:solidFill>
              </a:rPr>
              <a:t> accessible </a:t>
            </a:r>
            <a:r>
              <a:rPr lang="ca-ES" sz="1800" dirty="0" err="1" smtClean="0">
                <a:solidFill>
                  <a:schemeClr val="tx1"/>
                </a:solidFill>
              </a:rPr>
              <a:t>by</a:t>
            </a:r>
            <a:r>
              <a:rPr lang="ca-ES" sz="1800" dirty="0" smtClean="0">
                <a:solidFill>
                  <a:schemeClr val="tx1"/>
                </a:solidFill>
              </a:rPr>
              <a:t> CORDIS</a:t>
            </a:r>
            <a:endParaRPr lang="es-ES" sz="1800" dirty="0">
              <a:solidFill>
                <a:schemeClr val="tx1"/>
              </a:solidFill>
            </a:endParaRPr>
          </a:p>
        </p:txBody>
      </p:sp>
    </p:spTree>
    <p:extLst>
      <p:ext uri="{BB962C8B-B14F-4D97-AF65-F5344CB8AC3E}">
        <p14:creationId xmlns:p14="http://schemas.microsoft.com/office/powerpoint/2010/main" xmlns="" val="1102561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75320" y="197024"/>
            <a:ext cx="5772944" cy="78370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000" b="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Usability</a:t>
            </a:r>
            <a:r>
              <a:rPr kumimoji="0" lang="es-ES" sz="4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of </a:t>
            </a:r>
            <a:r>
              <a:rPr kumimoji="0" lang="es-ES" sz="4000" b="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the</a:t>
            </a:r>
            <a:r>
              <a:rPr kumimoji="0" lang="es-ES" sz="4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s-ES" sz="4000" b="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results</a:t>
            </a:r>
            <a:endParaRPr kumimoji="0" lang="es-ES" sz="40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2052" name="AutoShape 4" descr="http://upload.wikimedia.org/wikipedia/commons/5/50/Cardiovascular_diseases_world_map_-_DALY_-_WHO2004.svg"/>
          <p:cNvSpPr>
            <a:spLocks noChangeAspect="1" noChangeArrowheads="1"/>
          </p:cNvSpPr>
          <p:nvPr/>
        </p:nvSpPr>
        <p:spPr bwMode="auto">
          <a:xfrm>
            <a:off x="155575" y="-846138"/>
            <a:ext cx="4010025" cy="17621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54" name="Picture 6" descr="File:Cardiovascular diseases world map - DALY - WHO2004.svg"/>
          <p:cNvPicPr>
            <a:picLocks noChangeAspect="1" noChangeArrowheads="1"/>
          </p:cNvPicPr>
          <p:nvPr/>
        </p:nvPicPr>
        <p:blipFill>
          <a:blip r:embed="rId2" cstate="print"/>
          <a:srcRect l="9169"/>
          <a:stretch>
            <a:fillRect/>
          </a:stretch>
        </p:blipFill>
        <p:spPr bwMode="auto">
          <a:xfrm>
            <a:off x="0" y="2415922"/>
            <a:ext cx="9144000" cy="4442078"/>
          </a:xfrm>
          <a:prstGeom prst="rect">
            <a:avLst/>
          </a:prstGeom>
          <a:noFill/>
        </p:spPr>
      </p:pic>
      <p:sp>
        <p:nvSpPr>
          <p:cNvPr id="8" name="7 Rectángulo"/>
          <p:cNvSpPr/>
          <p:nvPr/>
        </p:nvSpPr>
        <p:spPr>
          <a:xfrm>
            <a:off x="35496" y="6596390"/>
            <a:ext cx="1368152" cy="261610"/>
          </a:xfrm>
          <a:prstGeom prst="rect">
            <a:avLst/>
          </a:prstGeom>
        </p:spPr>
        <p:txBody>
          <a:bodyPr wrap="square">
            <a:spAutoFit/>
          </a:bodyPr>
          <a:lstStyle/>
          <a:p>
            <a:r>
              <a:rPr lang="en-GB" sz="1100" b="1" smtClean="0"/>
              <a:t>Source: Who 2004</a:t>
            </a:r>
            <a:endParaRPr lang="es-ES" sz="1100" b="1" dirty="0"/>
          </a:p>
        </p:txBody>
      </p:sp>
      <p:sp>
        <p:nvSpPr>
          <p:cNvPr id="9" name="8 Rectángulo"/>
          <p:cNvSpPr/>
          <p:nvPr/>
        </p:nvSpPr>
        <p:spPr>
          <a:xfrm>
            <a:off x="107504" y="1052736"/>
            <a:ext cx="8892480" cy="1200329"/>
          </a:xfrm>
          <a:prstGeom prst="rect">
            <a:avLst/>
          </a:prstGeom>
        </p:spPr>
        <p:txBody>
          <a:bodyPr wrap="square">
            <a:spAutoFit/>
          </a:bodyPr>
          <a:lstStyle/>
          <a:p>
            <a:pPr algn="just"/>
            <a:r>
              <a:rPr lang="en-GB" dirty="0" smtClean="0">
                <a:solidFill>
                  <a:schemeClr val="bg1"/>
                </a:solidFill>
              </a:rPr>
              <a:t>LIPHOS concept and method has no known competitor, it represents an extraordinary opportunity both considering worldwide market size and savings in health care even if very conservative analysis is done (0.1% CVD reduction of the annual costs by using LIPHOS technology and protocols) it means a market of 270 million euro/year in 2020</a:t>
            </a:r>
            <a:endParaRPr lang="es-ES" dirty="0">
              <a:solidFill>
                <a:schemeClr val="bg1"/>
              </a:solidFill>
            </a:endParaRPr>
          </a:p>
        </p:txBody>
      </p:sp>
      <p:sp>
        <p:nvSpPr>
          <p:cNvPr id="10" name="1 Título"/>
          <p:cNvSpPr txBox="1">
            <a:spLocks/>
          </p:cNvSpPr>
          <p:nvPr/>
        </p:nvSpPr>
        <p:spPr>
          <a:xfrm>
            <a:off x="5148064" y="6468095"/>
            <a:ext cx="4032448" cy="489297"/>
          </a:xfrm>
          <a:prstGeom prst="rect">
            <a:avLst/>
          </a:prstGeom>
        </p:spPr>
        <p:txBody>
          <a:bodyPr/>
          <a:lstStyle>
            <a:lvl1pPr algn="ctr"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pPr algn="r"/>
            <a:r>
              <a:rPr lang="ca-ES" sz="1800" dirty="0" err="1" smtClean="0">
                <a:solidFill>
                  <a:schemeClr val="tx1"/>
                </a:solidFill>
              </a:rPr>
              <a:t>Presentation</a:t>
            </a:r>
            <a:r>
              <a:rPr lang="ca-ES" sz="1800" dirty="0" smtClean="0">
                <a:solidFill>
                  <a:schemeClr val="tx1"/>
                </a:solidFill>
              </a:rPr>
              <a:t> accessible </a:t>
            </a:r>
            <a:r>
              <a:rPr lang="ca-ES" sz="1800" dirty="0" err="1" smtClean="0">
                <a:solidFill>
                  <a:schemeClr val="tx1"/>
                </a:solidFill>
              </a:rPr>
              <a:t>by</a:t>
            </a:r>
            <a:r>
              <a:rPr lang="ca-ES" sz="1800" dirty="0" smtClean="0">
                <a:solidFill>
                  <a:schemeClr val="tx1"/>
                </a:solidFill>
              </a:rPr>
              <a:t> CORDIS</a:t>
            </a:r>
            <a:endParaRPr lang="es-ES" sz="1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err="1" smtClean="0"/>
              <a:t>Acknowledgements</a:t>
            </a:r>
            <a:endParaRPr lang="es-ES" dirty="0"/>
          </a:p>
        </p:txBody>
      </p:sp>
      <p:sp>
        <p:nvSpPr>
          <p:cNvPr id="4" name="3 Rectángulo"/>
          <p:cNvSpPr/>
          <p:nvPr/>
        </p:nvSpPr>
        <p:spPr>
          <a:xfrm>
            <a:off x="2915816" y="1556792"/>
            <a:ext cx="5184576" cy="1569660"/>
          </a:xfrm>
          <a:prstGeom prst="rect">
            <a:avLst/>
          </a:prstGeom>
        </p:spPr>
        <p:txBody>
          <a:bodyPr wrap="square">
            <a:spAutoFit/>
          </a:bodyPr>
          <a:lstStyle/>
          <a:p>
            <a:r>
              <a:rPr lang="en-US" sz="2400" b="1" dirty="0" smtClean="0">
                <a:solidFill>
                  <a:schemeClr val="bg1">
                    <a:lumMod val="95000"/>
                  </a:schemeClr>
                </a:solidFill>
              </a:rPr>
              <a:t>Project funded by the European Commission within the 7th Framework </a:t>
            </a:r>
            <a:r>
              <a:rPr lang="en-US" sz="2400" b="1" dirty="0" err="1" smtClean="0">
                <a:solidFill>
                  <a:schemeClr val="bg1">
                    <a:lumMod val="95000"/>
                  </a:schemeClr>
                </a:solidFill>
              </a:rPr>
              <a:t>Programme</a:t>
            </a:r>
            <a:r>
              <a:rPr lang="en-US" sz="2400" b="1" dirty="0" smtClean="0">
                <a:solidFill>
                  <a:schemeClr val="bg1">
                    <a:lumMod val="95000"/>
                  </a:schemeClr>
                </a:solidFill>
              </a:rPr>
              <a:t> (FP7/2007-2013) </a:t>
            </a:r>
            <a:r>
              <a:rPr lang="es-ES" sz="2400" b="1" dirty="0" err="1" smtClean="0">
                <a:solidFill>
                  <a:schemeClr val="bg1">
                    <a:lumMod val="95000"/>
                  </a:schemeClr>
                </a:solidFill>
              </a:rPr>
              <a:t>Grant</a:t>
            </a:r>
            <a:r>
              <a:rPr lang="es-ES" sz="2400" b="1" dirty="0" smtClean="0">
                <a:solidFill>
                  <a:schemeClr val="bg1">
                    <a:lumMod val="95000"/>
                  </a:schemeClr>
                </a:solidFill>
              </a:rPr>
              <a:t> </a:t>
            </a:r>
            <a:r>
              <a:rPr lang="es-ES" sz="2400" b="1" dirty="0" err="1" smtClean="0">
                <a:solidFill>
                  <a:schemeClr val="bg1">
                    <a:lumMod val="95000"/>
                  </a:schemeClr>
                </a:solidFill>
              </a:rPr>
              <a:t>Agreement</a:t>
            </a:r>
            <a:r>
              <a:rPr lang="es-ES" sz="2400" b="1" dirty="0" smtClean="0">
                <a:solidFill>
                  <a:schemeClr val="bg1">
                    <a:lumMod val="95000"/>
                  </a:schemeClr>
                </a:solidFill>
              </a:rPr>
              <a:t> no. 317916 </a:t>
            </a:r>
          </a:p>
        </p:txBody>
      </p:sp>
      <p:pic>
        <p:nvPicPr>
          <p:cNvPr id="1026" name="Picture 2" descr="http://www.aurore-sciences.org/uploads/pbl_image/75bf5d3184c4f38e7961.png"/>
          <p:cNvPicPr>
            <a:picLocks noChangeAspect="1" noChangeArrowheads="1"/>
          </p:cNvPicPr>
          <p:nvPr/>
        </p:nvPicPr>
        <p:blipFill>
          <a:blip r:embed="rId2" cstate="print"/>
          <a:srcRect/>
          <a:stretch>
            <a:fillRect/>
          </a:stretch>
        </p:blipFill>
        <p:spPr bwMode="auto">
          <a:xfrm>
            <a:off x="216024" y="1340768"/>
            <a:ext cx="2483768" cy="1946897"/>
          </a:xfrm>
          <a:prstGeom prst="rect">
            <a:avLst/>
          </a:prstGeom>
          <a:noFill/>
        </p:spPr>
      </p:pic>
      <p:sp>
        <p:nvSpPr>
          <p:cNvPr id="8" name="7 Rectángulo"/>
          <p:cNvSpPr/>
          <p:nvPr/>
        </p:nvSpPr>
        <p:spPr>
          <a:xfrm>
            <a:off x="0" y="6456069"/>
            <a:ext cx="3283528" cy="369332"/>
          </a:xfrm>
          <a:prstGeom prst="rect">
            <a:avLst/>
          </a:prstGeom>
        </p:spPr>
        <p:txBody>
          <a:bodyPr wrap="none">
            <a:spAutoFit/>
          </a:bodyPr>
          <a:lstStyle/>
          <a:p>
            <a:r>
              <a:rPr lang="es-ES" dirty="0" smtClean="0">
                <a:solidFill>
                  <a:schemeClr val="bg1"/>
                </a:solidFill>
              </a:rPr>
              <a:t>Andreu.llobera@imb-cnm.csic.es</a:t>
            </a:r>
          </a:p>
        </p:txBody>
      </p:sp>
      <p:sp>
        <p:nvSpPr>
          <p:cNvPr id="9" name="1 Título"/>
          <p:cNvSpPr txBox="1">
            <a:spLocks/>
          </p:cNvSpPr>
          <p:nvPr/>
        </p:nvSpPr>
        <p:spPr>
          <a:xfrm>
            <a:off x="5148064" y="6396087"/>
            <a:ext cx="4032448" cy="489297"/>
          </a:xfrm>
          <a:prstGeom prst="rect">
            <a:avLst/>
          </a:prstGeom>
        </p:spPr>
        <p:txBody>
          <a:bodyPr/>
          <a:lstStyle>
            <a:lvl1pPr algn="ctr"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pPr algn="r"/>
            <a:r>
              <a:rPr lang="ca-ES" sz="1800" dirty="0" err="1" smtClean="0"/>
              <a:t>Presentation</a:t>
            </a:r>
            <a:r>
              <a:rPr lang="ca-ES" sz="1800" dirty="0" smtClean="0"/>
              <a:t> accessible </a:t>
            </a:r>
            <a:r>
              <a:rPr lang="ca-ES" sz="1800" dirty="0" err="1" smtClean="0"/>
              <a:t>by</a:t>
            </a:r>
            <a:r>
              <a:rPr lang="ca-ES" sz="1800" dirty="0" smtClean="0"/>
              <a:t> CORDIS</a:t>
            </a:r>
            <a:endParaRPr lang="es-E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2 Subtítulo"/>
          <p:cNvSpPr txBox="1">
            <a:spLocks/>
          </p:cNvSpPr>
          <p:nvPr/>
        </p:nvSpPr>
        <p:spPr>
          <a:xfrm>
            <a:off x="755576" y="5348808"/>
            <a:ext cx="8208912" cy="1752600"/>
          </a:xfrm>
          <a:prstGeom prst="rect">
            <a:avLst/>
          </a:prstGeom>
        </p:spPr>
        <p:txBody>
          <a:bodyPr/>
          <a:lstStyle>
            <a:lvl1pPr marL="0" indent="0" algn="ctr" defTabSz="914400" rtl="0" eaLnBrk="1" latinLnBrk="0" hangingPunct="1">
              <a:spcBef>
                <a:spcPct val="20000"/>
              </a:spcBef>
              <a:buFont typeface="Arial" pitchFamily="34" charset="0"/>
              <a:buNone/>
              <a:defRPr sz="3200" kern="1200" baseline="0">
                <a:solidFill>
                  <a:schemeClr val="bg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ES" dirty="0"/>
          </a:p>
        </p:txBody>
      </p:sp>
      <p:sp>
        <p:nvSpPr>
          <p:cNvPr id="7" name="1 Título"/>
          <p:cNvSpPr txBox="1">
            <a:spLocks/>
          </p:cNvSpPr>
          <p:nvPr/>
        </p:nvSpPr>
        <p:spPr>
          <a:xfrm>
            <a:off x="685800" y="4479255"/>
            <a:ext cx="7772400" cy="1470025"/>
          </a:xfrm>
          <a:prstGeom prst="rect">
            <a:avLst/>
          </a:prstGeom>
        </p:spPr>
        <p:txBody>
          <a:bodyPr/>
          <a:lstStyle>
            <a:lvl1pPr algn="ctr"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r>
              <a:rPr lang="ca-ES" sz="3200" dirty="0" smtClean="0"/>
              <a:t>Andreu Llobera (</a:t>
            </a:r>
            <a:r>
              <a:rPr lang="ca-ES" sz="3200" dirty="0" err="1" smtClean="0"/>
              <a:t>LiPhos</a:t>
            </a:r>
            <a:r>
              <a:rPr lang="ca-ES" sz="3200" dirty="0" smtClean="0"/>
              <a:t> </a:t>
            </a:r>
            <a:r>
              <a:rPr lang="ca-ES" sz="3200" dirty="0" err="1" smtClean="0"/>
              <a:t>Coordinator</a:t>
            </a:r>
            <a:r>
              <a:rPr lang="ca-ES" sz="3200" dirty="0" smtClean="0"/>
              <a:t>)</a:t>
            </a:r>
            <a:endParaRPr lang="es-ES" sz="3200" dirty="0" smtClean="0"/>
          </a:p>
          <a:p>
            <a:r>
              <a:rPr lang="es-ES" sz="2800" dirty="0" smtClean="0"/>
              <a:t>Andreu.llobera@imb-cnm.csic.es</a:t>
            </a:r>
          </a:p>
        </p:txBody>
      </p:sp>
      <p:sp>
        <p:nvSpPr>
          <p:cNvPr id="5" name="4 Rectángulo"/>
          <p:cNvSpPr/>
          <p:nvPr/>
        </p:nvSpPr>
        <p:spPr>
          <a:xfrm>
            <a:off x="0" y="6456069"/>
            <a:ext cx="3283528" cy="369332"/>
          </a:xfrm>
          <a:prstGeom prst="rect">
            <a:avLst/>
          </a:prstGeom>
        </p:spPr>
        <p:txBody>
          <a:bodyPr wrap="none">
            <a:spAutoFit/>
          </a:bodyPr>
          <a:lstStyle/>
          <a:p>
            <a:r>
              <a:rPr lang="es-ES" dirty="0" smtClean="0">
                <a:solidFill>
                  <a:schemeClr val="bg1"/>
                </a:solidFill>
              </a:rPr>
              <a:t>Andreu.llobera@imb-cnm.csic.es</a:t>
            </a:r>
          </a:p>
        </p:txBody>
      </p:sp>
      <p:sp>
        <p:nvSpPr>
          <p:cNvPr id="8" name="1 Título"/>
          <p:cNvSpPr txBox="1">
            <a:spLocks/>
          </p:cNvSpPr>
          <p:nvPr/>
        </p:nvSpPr>
        <p:spPr>
          <a:xfrm>
            <a:off x="5148064" y="6396087"/>
            <a:ext cx="4032448" cy="489297"/>
          </a:xfrm>
          <a:prstGeom prst="rect">
            <a:avLst/>
          </a:prstGeom>
        </p:spPr>
        <p:txBody>
          <a:bodyPr/>
          <a:lstStyle>
            <a:lvl1pPr algn="ctr"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pPr algn="r"/>
            <a:r>
              <a:rPr lang="ca-ES" sz="1800" dirty="0" err="1" smtClean="0"/>
              <a:t>Presentation</a:t>
            </a:r>
            <a:r>
              <a:rPr lang="ca-ES" sz="1800" dirty="0" smtClean="0"/>
              <a:t> accessible </a:t>
            </a:r>
            <a:r>
              <a:rPr lang="ca-ES" sz="1800" dirty="0" err="1" smtClean="0"/>
              <a:t>by</a:t>
            </a:r>
            <a:r>
              <a:rPr lang="ca-ES" sz="1800" dirty="0" smtClean="0"/>
              <a:t> CORDIS</a:t>
            </a:r>
            <a:endParaRPr lang="es-ES" sz="1800" dirty="0"/>
          </a:p>
        </p:txBody>
      </p:sp>
    </p:spTree>
    <p:extLst>
      <p:ext uri="{BB962C8B-B14F-4D97-AF65-F5344CB8AC3E}">
        <p14:creationId xmlns:p14="http://schemas.microsoft.com/office/powerpoint/2010/main" xmlns="" val="3783572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421</Words>
  <Application>Microsoft Office PowerPoint</Application>
  <PresentationFormat>Presentación en pantalla (4:3)</PresentationFormat>
  <Paragraphs>95</Paragraphs>
  <Slides>8</Slides>
  <Notes>1</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Consortium</vt:lpstr>
      <vt:lpstr>Aim: Diagnosis of Cardiovascular diseases (CVD)</vt:lpstr>
      <vt:lpstr>Overview</vt:lpstr>
      <vt:lpstr>Diapositiva 5</vt:lpstr>
      <vt:lpstr>Diapositiva 6</vt:lpstr>
      <vt:lpstr>Acknowledgements</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allobera</dc:creator>
  <cp:lastModifiedBy>Andreu</cp:lastModifiedBy>
  <cp:revision>30</cp:revision>
  <dcterms:created xsi:type="dcterms:W3CDTF">2012-10-22T09:56:18Z</dcterms:created>
  <dcterms:modified xsi:type="dcterms:W3CDTF">2012-12-01T17:46:06Z</dcterms:modified>
</cp:coreProperties>
</file>