
<file path=[Content_Types].xml><?xml version="1.0" encoding="utf-8"?>
<Types xmlns="http://schemas.openxmlformats.org/package/2006/content-types">
  <Default ContentType="image/gif" Extension="gif"/>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110" d="100"/>
          <a:sy n="110" d="100"/>
        </p:scale>
        <p:origin x="-169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slides/slide2.xml" Type="http://schemas.openxmlformats.org/officeDocument/2006/relationships/slide"/><Relationship Id="rId4" Target="presProps.xml" Type="http://schemas.openxmlformats.org/officeDocument/2006/relationships/presProps"/><Relationship Id="rId5" Target="viewProps.xml" Type="http://schemas.openxmlformats.org/officeDocument/2006/relationships/viewProps"/><Relationship Id="rId6" Target="theme/theme1.xml" Type="http://schemas.openxmlformats.org/officeDocument/2006/relationships/theme"/><Relationship Id="rId7" Target="tableStyles.xml" Type="http://schemas.openxmlformats.org/officeDocument/2006/relationships/tableStyles"/></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he-IL"/>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he-IL"/>
          </a:p>
        </p:txBody>
      </p:sp>
      <p:sp>
        <p:nvSpPr>
          <p:cNvPr id="4" name="Date Placeholder 3"/>
          <p:cNvSpPr>
            <a:spLocks noGrp="1"/>
          </p:cNvSpPr>
          <p:nvPr>
            <p:ph type="dt" sz="half" idx="10"/>
          </p:nvPr>
        </p:nvSpPr>
        <p:spPr/>
        <p:txBody>
          <a:bodyPr/>
          <a:lstStyle/>
          <a:p>
            <a:fld id="{8AFEC946-57BF-434E-9523-FB366E441B65}" type="datetimeFigureOut">
              <a:rPr lang="he-IL" smtClean="0"/>
              <a:t>כ"ג/אב/תשע"ד</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6EAE2B77-EA3E-4031-8B63-67A1875D8AFA}" type="slidenum">
              <a:rPr lang="he-IL" smtClean="0"/>
              <a:t>‹#›</a:t>
            </a:fld>
            <a:endParaRPr lang="he-IL"/>
          </a:p>
        </p:txBody>
      </p:sp>
    </p:spTree>
    <p:extLst>
      <p:ext uri="{BB962C8B-B14F-4D97-AF65-F5344CB8AC3E}">
        <p14:creationId xmlns:p14="http://schemas.microsoft.com/office/powerpoint/2010/main" val="41860956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10"/>
          </p:nvPr>
        </p:nvSpPr>
        <p:spPr/>
        <p:txBody>
          <a:bodyPr/>
          <a:lstStyle/>
          <a:p>
            <a:fld id="{8AFEC946-57BF-434E-9523-FB366E441B65}" type="datetimeFigureOut">
              <a:rPr lang="he-IL" smtClean="0"/>
              <a:t>כ"ג/אב/תשע"ד</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6EAE2B77-EA3E-4031-8B63-67A1875D8AFA}" type="slidenum">
              <a:rPr lang="he-IL" smtClean="0"/>
              <a:t>‹#›</a:t>
            </a:fld>
            <a:endParaRPr lang="he-IL"/>
          </a:p>
        </p:txBody>
      </p:sp>
    </p:spTree>
    <p:extLst>
      <p:ext uri="{BB962C8B-B14F-4D97-AF65-F5344CB8AC3E}">
        <p14:creationId xmlns:p14="http://schemas.microsoft.com/office/powerpoint/2010/main" val="2596138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he-IL"/>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10"/>
          </p:nvPr>
        </p:nvSpPr>
        <p:spPr/>
        <p:txBody>
          <a:bodyPr/>
          <a:lstStyle/>
          <a:p>
            <a:fld id="{8AFEC946-57BF-434E-9523-FB366E441B65}" type="datetimeFigureOut">
              <a:rPr lang="he-IL" smtClean="0"/>
              <a:t>כ"ג/אב/תשע"ד</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6EAE2B77-EA3E-4031-8B63-67A1875D8AFA}" type="slidenum">
              <a:rPr lang="he-IL" smtClean="0"/>
              <a:t>‹#›</a:t>
            </a:fld>
            <a:endParaRPr lang="he-IL"/>
          </a:p>
        </p:txBody>
      </p:sp>
    </p:spTree>
    <p:extLst>
      <p:ext uri="{BB962C8B-B14F-4D97-AF65-F5344CB8AC3E}">
        <p14:creationId xmlns:p14="http://schemas.microsoft.com/office/powerpoint/2010/main" val="2804970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10"/>
          </p:nvPr>
        </p:nvSpPr>
        <p:spPr/>
        <p:txBody>
          <a:bodyPr/>
          <a:lstStyle/>
          <a:p>
            <a:fld id="{8AFEC946-57BF-434E-9523-FB366E441B65}" type="datetimeFigureOut">
              <a:rPr lang="he-IL" smtClean="0"/>
              <a:t>כ"ג/אב/תשע"ד</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6EAE2B77-EA3E-4031-8B63-67A1875D8AFA}" type="slidenum">
              <a:rPr lang="he-IL" smtClean="0"/>
              <a:t>‹#›</a:t>
            </a:fld>
            <a:endParaRPr lang="he-IL"/>
          </a:p>
        </p:txBody>
      </p:sp>
    </p:spTree>
    <p:extLst>
      <p:ext uri="{BB962C8B-B14F-4D97-AF65-F5344CB8AC3E}">
        <p14:creationId xmlns:p14="http://schemas.microsoft.com/office/powerpoint/2010/main" val="14371486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he-IL"/>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AFEC946-57BF-434E-9523-FB366E441B65}" type="datetimeFigureOut">
              <a:rPr lang="he-IL" smtClean="0"/>
              <a:t>כ"ג/אב/תשע"ד</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6EAE2B77-EA3E-4031-8B63-67A1875D8AFA}" type="slidenum">
              <a:rPr lang="he-IL" smtClean="0"/>
              <a:t>‹#›</a:t>
            </a:fld>
            <a:endParaRPr lang="he-IL"/>
          </a:p>
        </p:txBody>
      </p:sp>
    </p:spTree>
    <p:extLst>
      <p:ext uri="{BB962C8B-B14F-4D97-AF65-F5344CB8AC3E}">
        <p14:creationId xmlns:p14="http://schemas.microsoft.com/office/powerpoint/2010/main" val="132850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5" name="Date Placeholder 4"/>
          <p:cNvSpPr>
            <a:spLocks noGrp="1"/>
          </p:cNvSpPr>
          <p:nvPr>
            <p:ph type="dt" sz="half" idx="10"/>
          </p:nvPr>
        </p:nvSpPr>
        <p:spPr/>
        <p:txBody>
          <a:bodyPr/>
          <a:lstStyle/>
          <a:p>
            <a:fld id="{8AFEC946-57BF-434E-9523-FB366E441B65}" type="datetimeFigureOut">
              <a:rPr lang="he-IL" smtClean="0"/>
              <a:t>כ"ג/אב/תשע"ד</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6EAE2B77-EA3E-4031-8B63-67A1875D8AFA}" type="slidenum">
              <a:rPr lang="he-IL" smtClean="0"/>
              <a:t>‹#›</a:t>
            </a:fld>
            <a:endParaRPr lang="he-IL"/>
          </a:p>
        </p:txBody>
      </p:sp>
    </p:spTree>
    <p:extLst>
      <p:ext uri="{BB962C8B-B14F-4D97-AF65-F5344CB8AC3E}">
        <p14:creationId xmlns:p14="http://schemas.microsoft.com/office/powerpoint/2010/main" val="1273972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he-IL"/>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7" name="Date Placeholder 6"/>
          <p:cNvSpPr>
            <a:spLocks noGrp="1"/>
          </p:cNvSpPr>
          <p:nvPr>
            <p:ph type="dt" sz="half" idx="10"/>
          </p:nvPr>
        </p:nvSpPr>
        <p:spPr/>
        <p:txBody>
          <a:bodyPr/>
          <a:lstStyle/>
          <a:p>
            <a:fld id="{8AFEC946-57BF-434E-9523-FB366E441B65}" type="datetimeFigureOut">
              <a:rPr lang="he-IL" smtClean="0"/>
              <a:t>כ"ג/אב/תשע"ד</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6EAE2B77-EA3E-4031-8B63-67A1875D8AFA}" type="slidenum">
              <a:rPr lang="he-IL" smtClean="0"/>
              <a:t>‹#›</a:t>
            </a:fld>
            <a:endParaRPr lang="he-IL"/>
          </a:p>
        </p:txBody>
      </p:sp>
    </p:spTree>
    <p:extLst>
      <p:ext uri="{BB962C8B-B14F-4D97-AF65-F5344CB8AC3E}">
        <p14:creationId xmlns:p14="http://schemas.microsoft.com/office/powerpoint/2010/main" val="2437290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Date Placeholder 2"/>
          <p:cNvSpPr>
            <a:spLocks noGrp="1"/>
          </p:cNvSpPr>
          <p:nvPr>
            <p:ph type="dt" sz="half" idx="10"/>
          </p:nvPr>
        </p:nvSpPr>
        <p:spPr/>
        <p:txBody>
          <a:bodyPr/>
          <a:lstStyle/>
          <a:p>
            <a:fld id="{8AFEC946-57BF-434E-9523-FB366E441B65}" type="datetimeFigureOut">
              <a:rPr lang="he-IL" smtClean="0"/>
              <a:t>כ"ג/אב/תשע"ד</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6EAE2B77-EA3E-4031-8B63-67A1875D8AFA}" type="slidenum">
              <a:rPr lang="he-IL" smtClean="0"/>
              <a:t>‹#›</a:t>
            </a:fld>
            <a:endParaRPr lang="he-IL"/>
          </a:p>
        </p:txBody>
      </p:sp>
    </p:spTree>
    <p:extLst>
      <p:ext uri="{BB962C8B-B14F-4D97-AF65-F5344CB8AC3E}">
        <p14:creationId xmlns:p14="http://schemas.microsoft.com/office/powerpoint/2010/main" val="29669356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FEC946-57BF-434E-9523-FB366E441B65}" type="datetimeFigureOut">
              <a:rPr lang="he-IL" smtClean="0"/>
              <a:t>כ"ג/אב/תשע"ד</a:t>
            </a:fld>
            <a:endParaRPr lang="he-IL"/>
          </a:p>
        </p:txBody>
      </p:sp>
      <p:sp>
        <p:nvSpPr>
          <p:cNvPr id="3" name="Footer Placeholder 2"/>
          <p:cNvSpPr>
            <a:spLocks noGrp="1"/>
          </p:cNvSpPr>
          <p:nvPr>
            <p:ph type="ftr" sz="quarter" idx="11"/>
          </p:nvPr>
        </p:nvSpPr>
        <p:spPr/>
        <p:txBody>
          <a:bodyPr/>
          <a:lstStyle/>
          <a:p>
            <a:endParaRPr lang="he-IL"/>
          </a:p>
        </p:txBody>
      </p:sp>
      <p:sp>
        <p:nvSpPr>
          <p:cNvPr id="4" name="Slide Number Placeholder 3"/>
          <p:cNvSpPr>
            <a:spLocks noGrp="1"/>
          </p:cNvSpPr>
          <p:nvPr>
            <p:ph type="sldNum" sz="quarter" idx="12"/>
          </p:nvPr>
        </p:nvSpPr>
        <p:spPr/>
        <p:txBody>
          <a:bodyPr/>
          <a:lstStyle/>
          <a:p>
            <a:fld id="{6EAE2B77-EA3E-4031-8B63-67A1875D8AFA}" type="slidenum">
              <a:rPr lang="he-IL" smtClean="0"/>
              <a:t>‹#›</a:t>
            </a:fld>
            <a:endParaRPr lang="he-IL"/>
          </a:p>
        </p:txBody>
      </p:sp>
    </p:spTree>
    <p:extLst>
      <p:ext uri="{BB962C8B-B14F-4D97-AF65-F5344CB8AC3E}">
        <p14:creationId xmlns:p14="http://schemas.microsoft.com/office/powerpoint/2010/main" val="1755272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he-IL"/>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FEC946-57BF-434E-9523-FB366E441B65}" type="datetimeFigureOut">
              <a:rPr lang="he-IL" smtClean="0"/>
              <a:t>כ"ג/אב/תשע"ד</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6EAE2B77-EA3E-4031-8B63-67A1875D8AFA}" type="slidenum">
              <a:rPr lang="he-IL" smtClean="0"/>
              <a:t>‹#›</a:t>
            </a:fld>
            <a:endParaRPr lang="he-IL"/>
          </a:p>
        </p:txBody>
      </p:sp>
    </p:spTree>
    <p:extLst>
      <p:ext uri="{BB962C8B-B14F-4D97-AF65-F5344CB8AC3E}">
        <p14:creationId xmlns:p14="http://schemas.microsoft.com/office/powerpoint/2010/main" val="2976330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he-IL"/>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FEC946-57BF-434E-9523-FB366E441B65}" type="datetimeFigureOut">
              <a:rPr lang="he-IL" smtClean="0"/>
              <a:t>כ"ג/אב/תשע"ד</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6EAE2B77-EA3E-4031-8B63-67A1875D8AFA}" type="slidenum">
              <a:rPr lang="he-IL" smtClean="0"/>
              <a:t>‹#›</a:t>
            </a:fld>
            <a:endParaRPr lang="he-IL"/>
          </a:p>
        </p:txBody>
      </p:sp>
    </p:spTree>
    <p:extLst>
      <p:ext uri="{BB962C8B-B14F-4D97-AF65-F5344CB8AC3E}">
        <p14:creationId xmlns:p14="http://schemas.microsoft.com/office/powerpoint/2010/main" val="1961194847"/>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he-IL"/>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8AFEC946-57BF-434E-9523-FB366E441B65}" type="datetimeFigureOut">
              <a:rPr lang="he-IL" smtClean="0"/>
              <a:t>כ"ג/אב/תשע"ד</a:t>
            </a:fld>
            <a:endParaRPr lang="he-IL"/>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6EAE2B77-EA3E-4031-8B63-67A1875D8AFA}" type="slidenum">
              <a:rPr lang="he-IL" smtClean="0"/>
              <a:t>‹#›</a:t>
            </a:fld>
            <a:endParaRPr lang="he-IL"/>
          </a:p>
        </p:txBody>
      </p:sp>
    </p:spTree>
    <p:extLst>
      <p:ext uri="{BB962C8B-B14F-4D97-AF65-F5344CB8AC3E}">
        <p14:creationId xmlns:p14="http://schemas.microsoft.com/office/powerpoint/2010/main" val="6774432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gif" Type="http://schemas.openxmlformats.org/officeDocument/2006/relationships/image"/></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pic>
        <p:nvPicPr>
          <p:cNvPr id="1033" name="Picture 9"/>
          <p:cNvPicPr>
            <a:picLocks noChangeArrowheads="1"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55776" y="476672"/>
            <a:ext cx="3168352" cy="36586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sp>
        <p:nvSpPr>
          <p:cNvPr id="5" name="Rectangle 4"/>
          <p:cNvSpPr/>
          <p:nvPr/>
        </p:nvSpPr>
        <p:spPr>
          <a:xfrm>
            <a:off x="395536" y="4365104"/>
            <a:ext cx="6840760" cy="1292662"/>
          </a:xfrm>
          <a:prstGeom prst="rect">
            <a:avLst/>
          </a:prstGeom>
        </p:spPr>
        <p:txBody>
          <a:bodyPr wrap="square">
            <a:spAutoFit/>
          </a:bodyPr>
          <a:lstStyle/>
          <a:p>
            <a:pPr algn="l" rtl="0"/>
            <a:r>
              <a:rPr b="1" dirty="0" lang="en-US" smtClean="0" sz="1200">
                <a:cs typeface="+mj-cs"/>
              </a:rPr>
              <a:t>Figure 1</a:t>
            </a:r>
            <a:r>
              <a:rPr dirty="0" lang="en-US" smtClean="0" sz="1200">
                <a:cs typeface="+mj-cs"/>
              </a:rPr>
              <a:t>. Histograms of pull-off force values for three different amino acids and silicon at a loading rate of 5.5 </a:t>
            </a:r>
            <a:r>
              <a:rPr dirty="0" err="1" lang="en-US" smtClean="0" sz="1200">
                <a:cs typeface="+mj-cs"/>
              </a:rPr>
              <a:t>nN</a:t>
            </a:r>
            <a:r>
              <a:rPr dirty="0" lang="en-US" smtClean="0" sz="1200">
                <a:cs typeface="+mj-cs"/>
              </a:rPr>
              <a:t>/s (pH 6.8). The most probable force (MPF) value was calculated on the basis of a Gaussian fit. The kinetic parameters were extrapolated from the linear-log plot of force </a:t>
            </a:r>
            <a:r>
              <a:rPr dirty="0" err="1" lang="en-US" smtClean="0" sz="1200">
                <a:cs typeface="+mj-cs"/>
              </a:rPr>
              <a:t>vs</a:t>
            </a:r>
            <a:r>
              <a:rPr dirty="0" lang="en-US" smtClean="0" sz="1200">
                <a:cs typeface="+mj-cs"/>
              </a:rPr>
              <a:t> loading rate: (A, B) </a:t>
            </a:r>
            <a:r>
              <a:rPr dirty="0" err="1" lang="en-US" smtClean="0" sz="1200">
                <a:cs typeface="+mj-cs"/>
              </a:rPr>
              <a:t>leucine</a:t>
            </a:r>
            <a:r>
              <a:rPr dirty="0" lang="en-US" smtClean="0" sz="1200">
                <a:cs typeface="+mj-cs"/>
              </a:rPr>
              <a:t>, (C, D) lysine, and (E, F) phenylalanine. The y and x error bars represent the variance of the Gaussian fit and the standard deviation of </a:t>
            </a:r>
            <a:r>
              <a:rPr dirty="0" err="1" lang="en-US" smtClean="0" sz="1200">
                <a:cs typeface="+mj-cs"/>
              </a:rPr>
              <a:t>thethe</a:t>
            </a:r>
            <a:r>
              <a:rPr dirty="0" lang="en-US" smtClean="0" sz="1200">
                <a:cs typeface="+mj-cs"/>
              </a:rPr>
              <a:t> apparent loading rate calculated from 10 different F–D curves, respectively.</a:t>
            </a:r>
          </a:p>
          <a:p>
            <a:pPr algn="l" rtl="0"/>
            <a:endParaRPr dirty="0" lang="he-IL"/>
          </a:p>
        </p:txBody>
      </p:sp>
    </p:spTree>
    <p:extLst>
      <p:ext uri="{BB962C8B-B14F-4D97-AF65-F5344CB8AC3E}">
        <p14:creationId xmlns:p14="http://schemas.microsoft.com/office/powerpoint/2010/main" val="1661862480"/>
      </p:ext>
    </p:extLst>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pic>
        <p:nvPicPr>
          <p:cNvPr descr="Figure" id="2050" name="Picture 2"/>
          <p:cNvPicPr>
            <a:picLocks noChangeArrowheads="1"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71775" y="404664"/>
            <a:ext cx="4762500" cy="374332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115616" y="4509120"/>
            <a:ext cx="5976664" cy="830997"/>
          </a:xfrm>
          <a:prstGeom prst="rect">
            <a:avLst/>
          </a:prstGeom>
        </p:spPr>
        <p:txBody>
          <a:bodyPr wrap="square">
            <a:spAutoFit/>
          </a:bodyPr>
          <a:lstStyle/>
          <a:p>
            <a:pPr algn="just" rtl="0"/>
            <a:r>
              <a:rPr b="1" dirty="0" lang="en-US" smtClean="0" sz="1200">
                <a:cs typeface="+mj-cs"/>
              </a:rPr>
              <a:t>Figure 2</a:t>
            </a:r>
            <a:r>
              <a:rPr dirty="0" lang="en-US" smtClean="0" sz="1200">
                <a:cs typeface="+mj-cs"/>
              </a:rPr>
              <a:t>. Force histograms at a loading rate of 5.8 </a:t>
            </a:r>
            <a:r>
              <a:rPr dirty="0" err="1" lang="en-US" smtClean="0" sz="1200">
                <a:cs typeface="+mj-cs"/>
              </a:rPr>
              <a:t>nN</a:t>
            </a:r>
            <a:r>
              <a:rPr dirty="0" lang="en-US" smtClean="0" sz="1200">
                <a:cs typeface="+mj-cs"/>
              </a:rPr>
              <a:t>/s for lysine and glutamate at different pH values. Force histogram for lysine at (A) pH 3.3, (B) pH 7.0, and (C) pH 11.6 and for glutamate at (D) pH 3.3. At pH 7 and 11.6, adhesion events between glutamate and silicon could not be detected.</a:t>
            </a:r>
            <a:endParaRPr dirty="0" lang="he-IL" sz="1200">
              <a:cs typeface="+mj-cs"/>
            </a:endParaRPr>
          </a:p>
        </p:txBody>
      </p:sp>
    </p:spTree>
    <p:extLst>
      <p:ext uri="{BB962C8B-B14F-4D97-AF65-F5344CB8AC3E}">
        <p14:creationId xmlns:p14="http://schemas.microsoft.com/office/powerpoint/2010/main" val="1164619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183</Words>
  <Application>Microsoft Office PowerPoint</Application>
  <PresentationFormat>On-screen Show (4:3)</PresentationFormat>
  <Paragraphs>2</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
  <LinksUpToDate>false</LinksUpToDate>
  <SharedDoc>false</SharedDoc>
  <HyperlinksChanged>false</HyperlinksChanged>
  <AppVersion>14.0000</AppVersion>
  <Manager/>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2014-08-19T13:33:29Z</dcterms:created>
  <dcterms:modified xsi:type="dcterms:W3CDTF">2014-08-19T13:39:57Z</dcterms:modified>
  <cp:revision>1</cp:revision>
  <dc:title>PowerPoint Presentation</dc:title>
</cp:coreProperties>
</file>