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3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39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09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6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91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29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50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5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48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6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2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 descr="D:\DataVinz\Vincenzo\documenti\lavori\efc13\Picture1 - system layou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91" y="184559"/>
            <a:ext cx="7709795" cy="49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851798" y="5150841"/>
            <a:ext cx="4609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Layout of the FC-powered RBS system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8144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 descr="Pic9_setup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00" y="856419"/>
            <a:ext cx="8244157" cy="4736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2538" y="5593404"/>
            <a:ext cx="6867787" cy="46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sz="1400" dirty="0">
                <a:ea typeface="Times New Roman" panose="02020603050405020304" pitchFamily="18" charset="0"/>
              </a:rPr>
              <a:t>Schematic of the laboratory setup implemented at the University of Rome Tor </a:t>
            </a:r>
            <a:r>
              <a:rPr lang="en-US" sz="1400" dirty="0" err="1">
                <a:ea typeface="Times New Roman" panose="02020603050405020304" pitchFamily="18" charset="0"/>
              </a:rPr>
              <a:t>Vergata</a:t>
            </a:r>
            <a:r>
              <a:rPr lang="en-US" sz="1400" dirty="0">
                <a:ea typeface="Times New Roman" panose="02020603050405020304" pitchFamily="18" charset="0"/>
              </a:rPr>
              <a:t>.</a:t>
            </a:r>
            <a:endParaRPr lang="it-IT" sz="1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5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2" descr="Figure3_Currents_78h_6am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953898" y="610409"/>
            <a:ext cx="7762085" cy="5372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2352" y="5720900"/>
            <a:ext cx="672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ea typeface="Times New Roman" panose="02020603050405020304" pitchFamily="18" charset="0"/>
              </a:rPr>
              <a:t>Evolution of current output of the different components, during the 72h benchmark test. </a:t>
            </a:r>
            <a:r>
              <a:rPr lang="it-IT" sz="1400" dirty="0" err="1">
                <a:ea typeface="Times New Roman" panose="02020603050405020304" pitchFamily="18" charset="0"/>
              </a:rPr>
              <a:t>Dantherm</a:t>
            </a:r>
            <a:r>
              <a:rPr lang="it-IT" sz="1400" dirty="0">
                <a:ea typeface="Times New Roman" panose="02020603050405020304" pitchFamily="18" charset="0"/>
              </a:rPr>
              <a:t> system w/o </a:t>
            </a:r>
            <a:r>
              <a:rPr lang="it-IT" sz="1400" dirty="0" err="1">
                <a:ea typeface="Times New Roman" panose="02020603050405020304" pitchFamily="18" charset="0"/>
              </a:rPr>
              <a:t>electrolyzer</a:t>
            </a:r>
            <a:r>
              <a:rPr lang="it-IT" sz="1400" dirty="0"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37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46" y="750589"/>
            <a:ext cx="9058173" cy="5088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6102" y="5970756"/>
            <a:ext cx="246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dirty="0"/>
              <a:t>Smart metering solution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202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 rotWithShape="1">
          <a:blip r:embed="rId2"/>
          <a:srcRect l="941" t="33002" r="68389" b="7460"/>
          <a:stretch/>
        </p:blipFill>
        <p:spPr bwMode="auto">
          <a:xfrm>
            <a:off x="5139285" y="3603342"/>
            <a:ext cx="4450040" cy="2640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Baschi2_Septemb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2634" r="7570" b="3789"/>
          <a:stretch>
            <a:fillRect/>
          </a:stretch>
        </p:blipFill>
        <p:spPr bwMode="auto">
          <a:xfrm>
            <a:off x="5031540" y="575229"/>
            <a:ext cx="4583270" cy="26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C:\COSE DI GIANCARLO\WORK\2012\FC_powered_RBS\Dissemination\articolo research-eu\Pictures\DSCN75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085" y="1174569"/>
            <a:ext cx="4830365" cy="3732212"/>
          </a:xfrm>
        </p:spPr>
      </p:pic>
      <p:sp>
        <p:nvSpPr>
          <p:cNvPr id="6" name="CasellaDiTesto 5"/>
          <p:cNvSpPr txBox="1"/>
          <p:nvPr/>
        </p:nvSpPr>
        <p:spPr>
          <a:xfrm>
            <a:off x="305253" y="4952049"/>
            <a:ext cx="4609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Annual</a:t>
            </a:r>
            <a:r>
              <a:rPr lang="it-IT" sz="1400" dirty="0"/>
              <a:t> </a:t>
            </a:r>
            <a:r>
              <a:rPr lang="it-IT" sz="1400" dirty="0" err="1"/>
              <a:t>testing</a:t>
            </a:r>
            <a:r>
              <a:rPr lang="it-IT" sz="1400" dirty="0"/>
              <a:t> of 13 </a:t>
            </a:r>
            <a:r>
              <a:rPr lang="it-IT" sz="1400" dirty="0" err="1"/>
              <a:t>Hybrid</a:t>
            </a:r>
            <a:r>
              <a:rPr lang="it-IT" sz="1400" dirty="0"/>
              <a:t> </a:t>
            </a:r>
            <a:r>
              <a:rPr lang="it-IT" sz="1400" dirty="0" err="1"/>
              <a:t>Renewable</a:t>
            </a:r>
            <a:r>
              <a:rPr lang="it-IT" sz="1400" dirty="0"/>
              <a:t> Energy Systems (HRES) on the </a:t>
            </a:r>
            <a:r>
              <a:rPr lang="it-IT" sz="1400" dirty="0" err="1"/>
              <a:t>field</a:t>
            </a:r>
            <a:r>
              <a:rPr lang="it-IT" sz="1400" dirty="0"/>
              <a:t> for off-</a:t>
            </a:r>
            <a:r>
              <a:rPr lang="it-IT" sz="1400" dirty="0" err="1"/>
              <a:t>grid</a:t>
            </a:r>
            <a:r>
              <a:rPr lang="it-IT" sz="1400" dirty="0"/>
              <a:t> </a:t>
            </a:r>
            <a:r>
              <a:rPr lang="it-IT" sz="1400" dirty="0" err="1"/>
              <a:t>telecom</a:t>
            </a:r>
            <a:r>
              <a:rPr lang="it-IT" sz="1400" dirty="0"/>
              <a:t> </a:t>
            </a:r>
            <a:r>
              <a:rPr lang="it-IT" sz="1400" dirty="0" err="1"/>
              <a:t>applications</a:t>
            </a:r>
            <a:r>
              <a:rPr lang="it-IT" sz="1400" dirty="0"/>
              <a:t> </a:t>
            </a:r>
            <a:r>
              <a:rPr lang="it-IT" sz="1400" dirty="0" err="1"/>
              <a:t>coupled</a:t>
            </a:r>
            <a:r>
              <a:rPr lang="it-IT" sz="1400" dirty="0"/>
              <a:t> to </a:t>
            </a:r>
            <a:r>
              <a:rPr lang="it-IT" sz="1400" dirty="0" err="1"/>
              <a:t>real</a:t>
            </a:r>
            <a:r>
              <a:rPr lang="it-IT" sz="1400" dirty="0"/>
              <a:t> Radio Base </a:t>
            </a:r>
            <a:r>
              <a:rPr lang="it-IT" sz="1400" dirty="0" err="1"/>
              <a:t>Stations</a:t>
            </a:r>
            <a:r>
              <a:rPr lang="it-IT" sz="1400" dirty="0"/>
              <a:t> (RBS) in service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4914832" y="1836658"/>
            <a:ext cx="382044" cy="38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129492" y="3116877"/>
            <a:ext cx="460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Measurements</a:t>
            </a:r>
            <a:r>
              <a:rPr lang="it-IT" sz="1400" dirty="0"/>
              <a:t> of </a:t>
            </a:r>
            <a:r>
              <a:rPr lang="it-IT" sz="1400" dirty="0" err="1"/>
              <a:t>power</a:t>
            </a:r>
            <a:r>
              <a:rPr lang="it-IT" sz="1400" dirty="0"/>
              <a:t> plots over time on the </a:t>
            </a:r>
            <a:r>
              <a:rPr lang="it-IT" sz="1400" dirty="0" err="1"/>
              <a:t>field</a:t>
            </a:r>
            <a:r>
              <a:rPr lang="it-IT" sz="1400" dirty="0"/>
              <a:t> for 6 HRES out of the </a:t>
            </a:r>
            <a:r>
              <a:rPr lang="it-IT" sz="1400" dirty="0" err="1"/>
              <a:t>total</a:t>
            </a:r>
            <a:r>
              <a:rPr lang="it-IT" sz="1400" dirty="0"/>
              <a:t> 13, over the </a:t>
            </a:r>
            <a:r>
              <a:rPr lang="it-IT" sz="1400" dirty="0" err="1"/>
              <a:t>year</a:t>
            </a:r>
            <a:endParaRPr lang="it-IT" sz="1400" dirty="0"/>
          </a:p>
        </p:txBody>
      </p:sp>
      <p:sp>
        <p:nvSpPr>
          <p:cNvPr id="11" name="Freccia a destra 10"/>
          <p:cNvSpPr/>
          <p:nvPr/>
        </p:nvSpPr>
        <p:spPr>
          <a:xfrm rot="5400000">
            <a:off x="5222561" y="3489165"/>
            <a:ext cx="382044" cy="38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059515" y="6226999"/>
            <a:ext cx="460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Calculation</a:t>
            </a:r>
            <a:r>
              <a:rPr lang="it-IT" sz="1400" dirty="0"/>
              <a:t> of </a:t>
            </a:r>
            <a:r>
              <a:rPr lang="it-IT" sz="1400" dirty="0" err="1"/>
              <a:t>synthetic</a:t>
            </a:r>
            <a:r>
              <a:rPr lang="it-IT" sz="1400" dirty="0"/>
              <a:t> performance </a:t>
            </a:r>
            <a:r>
              <a:rPr lang="it-IT" sz="1400" dirty="0" err="1"/>
              <a:t>parameters</a:t>
            </a:r>
            <a:r>
              <a:rPr lang="it-IT" sz="1400" dirty="0"/>
              <a:t> </a:t>
            </a:r>
            <a:r>
              <a:rPr lang="it-IT" sz="1400" dirty="0" err="1"/>
              <a:t>describing</a:t>
            </a:r>
            <a:r>
              <a:rPr lang="it-IT" sz="1400" dirty="0"/>
              <a:t> the performance of the 6 HRES over the </a:t>
            </a:r>
            <a:r>
              <a:rPr lang="it-IT" sz="1400" dirty="0" err="1"/>
              <a:t>year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95243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110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Mulone</dc:creator>
  <cp:lastModifiedBy>Giancarlo Tomarchio</cp:lastModifiedBy>
  <cp:revision>8</cp:revision>
  <dcterms:created xsi:type="dcterms:W3CDTF">2016-06-23T13:29:13Z</dcterms:created>
  <dcterms:modified xsi:type="dcterms:W3CDTF">2017-07-10T09:15:03Z</dcterms:modified>
</cp:coreProperties>
</file>