
<file path=[Content_Types].xml><?xml version="1.0" encoding="utf-8"?>
<Types xmlns="http://schemas.openxmlformats.org/package/2006/content-types">
  <Default ContentType="application/vnd.openxmlformats-officedocument.presentationml.printerSettings" Extension="bin"/>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08" y="16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interSettings/printerSettings1.bin" Type="http://schemas.openxmlformats.org/officeDocument/2006/relationships/printerSettings"/><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2F9361-AED1-47D9-90B4-8B9F71EB36CF}" type="datetimeFigureOut">
              <a:rPr lang="en-US" smtClean="0"/>
              <a:t>6/30/16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1436644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2F9361-AED1-47D9-90B4-8B9F71EB36CF}" type="datetimeFigureOut">
              <a:rPr lang="en-US" smtClean="0"/>
              <a:t>6/30/16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3370496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2F9361-AED1-47D9-90B4-8B9F71EB36CF}" type="datetimeFigureOut">
              <a:rPr lang="en-US" smtClean="0"/>
              <a:t>6/30/16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2277676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2F9361-AED1-47D9-90B4-8B9F71EB36CF}" type="datetimeFigureOut">
              <a:rPr lang="en-US" smtClean="0"/>
              <a:t>6/30/16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3018412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2F9361-AED1-47D9-90B4-8B9F71EB36CF}" type="datetimeFigureOut">
              <a:rPr lang="en-US" smtClean="0"/>
              <a:t>6/30/16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3771887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2F9361-AED1-47D9-90B4-8B9F71EB36CF}" type="datetimeFigureOut">
              <a:rPr lang="en-US" smtClean="0"/>
              <a:t>6/30/16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3332061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2F9361-AED1-47D9-90B4-8B9F71EB36CF}" type="datetimeFigureOut">
              <a:rPr lang="en-US" smtClean="0"/>
              <a:t>6/30/16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3878760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2F9361-AED1-47D9-90B4-8B9F71EB36CF}" type="datetimeFigureOut">
              <a:rPr lang="en-US" smtClean="0"/>
              <a:t>6/30/16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303904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F9361-AED1-47D9-90B4-8B9F71EB36CF}" type="datetimeFigureOut">
              <a:rPr lang="en-US" smtClean="0"/>
              <a:t>6/30/16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1504481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2F9361-AED1-47D9-90B4-8B9F71EB36CF}" type="datetimeFigureOut">
              <a:rPr lang="en-US" smtClean="0"/>
              <a:t>6/30/16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1155858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2F9361-AED1-47D9-90B4-8B9F71EB36CF}" type="datetimeFigureOut">
              <a:rPr lang="en-US" smtClean="0"/>
              <a:t>6/30/16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1D5D6-196C-415D-B14B-08121D52BCE8}" type="slidenum">
              <a:rPr lang="en-US" smtClean="0"/>
              <a:t>‹Nr.›</a:t>
            </a:fld>
            <a:endParaRPr lang="en-US"/>
          </a:p>
        </p:txBody>
      </p:sp>
    </p:spTree>
    <p:extLst>
      <p:ext uri="{BB962C8B-B14F-4D97-AF65-F5344CB8AC3E}">
        <p14:creationId xmlns:p14="http://schemas.microsoft.com/office/powerpoint/2010/main" val="99965537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F9361-AED1-47D9-90B4-8B9F71EB36CF}" type="datetimeFigureOut">
              <a:rPr lang="en-US" smtClean="0"/>
              <a:t>6/30/16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21D5D6-196C-415D-B14B-08121D52BCE8}" type="slidenum">
              <a:rPr lang="en-US" smtClean="0"/>
              <a:t>‹Nr.›</a:t>
            </a:fld>
            <a:endParaRPr lang="en-US"/>
          </a:p>
        </p:txBody>
      </p:sp>
    </p:spTree>
    <p:extLst>
      <p:ext uri="{BB962C8B-B14F-4D97-AF65-F5344CB8AC3E}">
        <p14:creationId xmlns:p14="http://schemas.microsoft.com/office/powerpoint/2010/main" val="865409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C:\Users\obarca\Desktop\MC reports\Fig 1 (public report).jpg" id="1026" name="Picture 2"/>
          <p:cNvPicPr>
            <a:picLocks noChangeArrowheads="1" noChangeAspect="1"/>
          </p:cNvPicPr>
          <p:nvPr/>
        </p:nvPicPr>
        <p:blipFill rotWithShape="1">
          <a:blip r:embed="rId2">
            <a:extLst>
              <a:ext uri="{28A0092B-C50C-407E-A947-70E740481C1C}">
                <a14:useLocalDpi xmlns:a14="http://schemas.microsoft.com/office/drawing/2010/main" val="0"/>
              </a:ext>
            </a:extLst>
          </a:blip>
          <a:srcRect l="4787" r="10493"/>
          <a:stretch/>
        </p:blipFill>
        <p:spPr bwMode="auto">
          <a:xfrm>
            <a:off x="971601" y="107832"/>
            <a:ext cx="6840760" cy="5637975"/>
          </a:xfrm>
          <a:prstGeom prst="rect">
            <a:avLst/>
          </a:prstGeom>
          <a:noFill/>
          <a:extLst>
            <a:ext uri="{909E8E84-426E-40dd-AFC4-6F175D3DCCD1}">
              <a14:hiddenFill xmlns:a14="http://schemas.microsoft.com/office/drawing/2010/main">
                <a:solidFill>
                  <a:srgbClr val="FFFFFF"/>
                </a:solidFill>
              </a14:hiddenFill>
            </a:ext>
          </a:extLst>
        </p:spPr>
      </p:pic>
      <p:sp>
        <p:nvSpPr>
          <p:cNvPr id="70" name="Rectángulo 141"/>
          <p:cNvSpPr/>
          <p:nvPr/>
        </p:nvSpPr>
        <p:spPr>
          <a:xfrm>
            <a:off x="-28128" y="0"/>
            <a:ext cx="4032448" cy="338554"/>
          </a:xfrm>
          <a:prstGeom prst="rect">
            <a:avLst/>
          </a:prstGeom>
          <a:ln>
            <a:noFill/>
          </a:ln>
        </p:spPr>
        <p:txBody>
          <a:bodyPr wrap="square">
            <a:spAutoFit/>
          </a:bodyPr>
          <a:lstStyle/>
          <a:p>
            <a:r>
              <a:rPr b="1" dirty="0" lang="en-US" smtClean="0" sz="1600"/>
              <a:t>ASTROCLOCK-Olga Barca Mayo</a:t>
            </a:r>
            <a:endParaRPr dirty="0" lang="en-US" sz="1600"/>
          </a:p>
        </p:txBody>
      </p:sp>
      <p:sp>
        <p:nvSpPr>
          <p:cNvPr id="71" name="Rectángulo 141"/>
          <p:cNvSpPr/>
          <p:nvPr/>
        </p:nvSpPr>
        <p:spPr>
          <a:xfrm>
            <a:off x="611560" y="5879594"/>
            <a:ext cx="8280920" cy="861774"/>
          </a:xfrm>
          <a:prstGeom prst="rect">
            <a:avLst/>
          </a:prstGeom>
          <a:ln>
            <a:noFill/>
          </a:ln>
        </p:spPr>
        <p:txBody>
          <a:bodyPr wrap="square">
            <a:spAutoFit/>
          </a:bodyPr>
          <a:lstStyle/>
          <a:p>
            <a:pPr algn="just"/>
            <a:r>
              <a:rPr b="1" dirty="0" lang="en-US" smtClean="0" sz="1000">
                <a:latin charset="0" panose="02020603050405020304" pitchFamily="18" typeface="Times New Roman"/>
                <a:cs charset="0" panose="02020603050405020304" pitchFamily="18" typeface="Times New Roman"/>
              </a:rPr>
              <a:t>Fig 1. </a:t>
            </a:r>
            <a:r>
              <a:rPr dirty="0" lang="en-US" sz="1000">
                <a:latin charset="0" panose="02020603050405020304" pitchFamily="18" typeface="Times New Roman"/>
                <a:cs charset="0" panose="02020603050405020304" pitchFamily="18" typeface="Times New Roman"/>
              </a:rPr>
              <a:t>P</a:t>
            </a:r>
            <a:r>
              <a:rPr dirty="0" lang="en-US" smtClean="0" sz="1000">
                <a:latin charset="0" panose="02020603050405020304" pitchFamily="18" typeface="Times New Roman"/>
                <a:cs charset="0" panose="02020603050405020304" pitchFamily="18" typeface="Times New Roman"/>
              </a:rPr>
              <a:t>hotic inputs are captured by intrinsically photosensitive retinal ganglion cells of the retina and transmitted to the central pacemaker, the suprachiasmatic nucleus (SCN). The heterogeneous population of clock neurons of the SCN (neurons expressing VIP, AVP, GRP </a:t>
            </a:r>
            <a:r>
              <a:rPr dirty="0" err="1" lang="en-US" smtClean="0" sz="1000">
                <a:latin charset="0" panose="02020603050405020304" pitchFamily="18" typeface="Times New Roman"/>
                <a:cs charset="0" panose="02020603050405020304" pitchFamily="18" typeface="Times New Roman"/>
              </a:rPr>
              <a:t>etc</a:t>
            </a:r>
            <a:r>
              <a:rPr dirty="0" lang="en-US" smtClean="0" sz="1000">
                <a:latin charset="0" panose="02020603050405020304" pitchFamily="18" typeface="Times New Roman"/>
                <a:cs charset="0" panose="02020603050405020304" pitchFamily="18" typeface="Times New Roman"/>
              </a:rPr>
              <a:t>) triggers autonomic and neuroendocrine signals to synchronize peripheral clocks and their corresponding rhythms in all other tissues including other regions of the brain such as cortex (</a:t>
            </a:r>
            <a:r>
              <a:rPr dirty="0" err="1" lang="en-US" smtClean="0" sz="1000">
                <a:latin charset="0" panose="02020603050405020304" pitchFamily="18" typeface="Times New Roman"/>
                <a:cs charset="0" panose="02020603050405020304" pitchFamily="18" typeface="Times New Roman"/>
              </a:rPr>
              <a:t>Cx</a:t>
            </a:r>
            <a:r>
              <a:rPr dirty="0" lang="en-US" smtClean="0" sz="1000">
                <a:latin charset="0" panose="02020603050405020304" pitchFamily="18" typeface="Times New Roman"/>
                <a:cs charset="0" panose="02020603050405020304" pitchFamily="18" typeface="Times New Roman"/>
              </a:rPr>
              <a:t>) and hippocampus (</a:t>
            </a:r>
            <a:r>
              <a:rPr dirty="0" err="1" lang="en-US" smtClean="0" sz="1000">
                <a:latin charset="0" panose="02020603050405020304" pitchFamily="18" typeface="Times New Roman"/>
                <a:cs charset="0" panose="02020603050405020304" pitchFamily="18" typeface="Times New Roman"/>
              </a:rPr>
              <a:t>Hc</a:t>
            </a:r>
            <a:r>
              <a:rPr dirty="0" lang="en-US" smtClean="0" sz="1000">
                <a:latin charset="0" panose="02020603050405020304" pitchFamily="18" typeface="Times New Roman"/>
                <a:cs charset="0" panose="02020603050405020304" pitchFamily="18" typeface="Times New Roman"/>
              </a:rPr>
              <a:t>). ASTROCLOK aimed to unravel </a:t>
            </a:r>
            <a:r>
              <a:rPr dirty="0" lang="en-US" sz="1000">
                <a:latin charset="0" panose="02020603050405020304" pitchFamily="18" typeface="Times New Roman"/>
                <a:cs charset="0" panose="02020603050405020304" pitchFamily="18" typeface="Times New Roman"/>
              </a:rPr>
              <a:t>the molecular and functional mechanisms by which </a:t>
            </a:r>
            <a:r>
              <a:rPr dirty="0" lang="en-US" smtClean="0" sz="1000">
                <a:latin charset="0" panose="02020603050405020304" pitchFamily="18" typeface="Times New Roman"/>
                <a:cs charset="0" panose="02020603050405020304" pitchFamily="18" typeface="Times New Roman"/>
              </a:rPr>
              <a:t>“</a:t>
            </a:r>
            <a:r>
              <a:rPr dirty="0" err="1" lang="en-US" smtClean="0" sz="1000">
                <a:latin charset="0" panose="02020603050405020304" pitchFamily="18" typeface="Times New Roman"/>
                <a:cs charset="0" panose="02020603050405020304" pitchFamily="18" typeface="Times New Roman"/>
              </a:rPr>
              <a:t>astroclock</a:t>
            </a:r>
            <a:r>
              <a:rPr dirty="0" lang="en-US" smtClean="0" sz="1000">
                <a:latin charset="0" panose="02020603050405020304" pitchFamily="18" typeface="Times New Roman"/>
                <a:cs charset="0" panose="02020603050405020304" pitchFamily="18" typeface="Times New Roman"/>
              </a:rPr>
              <a:t>” maintain </a:t>
            </a:r>
            <a:r>
              <a:rPr dirty="0" lang="en-US" sz="1000">
                <a:latin charset="0" panose="02020603050405020304" pitchFamily="18" typeface="Times New Roman"/>
                <a:cs charset="0" panose="02020603050405020304" pitchFamily="18" typeface="Times New Roman"/>
              </a:rPr>
              <a:t>neural rhythmic behavior at cellular, tissue and organism </a:t>
            </a:r>
            <a:r>
              <a:rPr dirty="0" lang="en-US" smtClean="0" sz="1000">
                <a:latin charset="0" panose="02020603050405020304" pitchFamily="18" typeface="Times New Roman"/>
                <a:cs charset="0" panose="02020603050405020304" pitchFamily="18" typeface="Times New Roman"/>
              </a:rPr>
              <a:t>level, from the inputs to the neurobehavioral outputs under circadian control.</a:t>
            </a:r>
            <a:endParaRPr dirty="0" lang="en-US" sz="1000">
              <a:latin charset="0" panose="02020603050405020304" pitchFamily="18" typeface="Times New Roman"/>
              <a:cs charset="0" panose="02020603050405020304" pitchFamily="18" typeface="Times New Roman"/>
            </a:endParaRPr>
          </a:p>
        </p:txBody>
      </p:sp>
    </p:spTree>
    <p:extLst>
      <p:ext uri="{BB962C8B-B14F-4D97-AF65-F5344CB8AC3E}">
        <p14:creationId xmlns:p14="http://schemas.microsoft.com/office/powerpoint/2010/main" val="3371882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126</Words>
  <Application>Microsoft Macintosh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Office Theme</vt:lpstr>
      <vt:lpstr>Presentación de PowerPoint</vt:lpstr>
    </vt:vector>
  </TitlesOfParts>
  <LinksUpToDate>false</LinksUpToDate>
  <SharedDoc>false</SharedDoc>
  <HyperlinksChanged>false</HyperlinksChanged>
  <AppVersion>14.0000</AppVersion>
  <Manager/>
  <Company/>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2016-06-24T08:06:11Z</dcterms:created>
  <dcterms:modified xsi:type="dcterms:W3CDTF">2016-06-30T16:13:42Z</dcterms:modified>
  <cp:revision>5</cp:revision>
  <dc:title>PowerPoint Presentation</dc:title>
</cp:coreProperties>
</file>